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87.xml"/>
  <Override ContentType="application/vnd.openxmlformats-officedocument.presentationml.slide+xml" PartName="/ppt/slides/slide88.xml"/>
  <Override ContentType="application/vnd.openxmlformats-officedocument.presentationml.slide+xml" PartName="/ppt/slides/slide89.xml"/>
  <Override ContentType="application/vnd.openxmlformats-officedocument.presentationml.slide+xml" PartName="/ppt/slides/slide90.xml"/>
  <Override ContentType="application/vnd.openxmlformats-officedocument.presentationml.slide+xml" PartName="/ppt/slides/slide91.xml"/>
  <Override ContentType="application/vnd.openxmlformats-officedocument.presentationml.slide+xml" PartName="/ppt/slides/slide92.xml"/>
  <Override ContentType="application/vnd.openxmlformats-officedocument.presentationml.slide+xml" PartName="/ppt/slides/slide9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</p:sldIdLst>
  <p:sldSz cx="18288000" cy="10287000"/>
  <p:notesSz cx="6858000" cy="9144000"/>
  <p:embeddedFontLst>
    <p:embeddedFont>
      <p:font typeface="Century Gothic Paneuropean Bold" charset="1" panose="020B0702020202020204"/>
      <p:regular r:id="rId99"/>
    </p:embeddedFont>
    <p:embeddedFont>
      <p:font typeface="Century Gothic Paneuropean" charset="1" panose="020B0502020202020204"/>
      <p:regular r:id="rId100"/>
    </p:embeddedFont>
    <p:embeddedFont>
      <p:font typeface="王漢宗顏楷體" charset="1" panose="02000500000000000000"/>
      <p:regular r:id="rId101"/>
    </p:embeddedFont>
    <p:embeddedFont>
      <p:font typeface="Open Sans Bold" charset="1" panose="020B0806030504020204"/>
      <p:regular r:id="rId102"/>
    </p:embeddedFont>
    <p:embeddedFont>
      <p:font typeface="Open Sans" charset="1" panose="020B0606030504020204"/>
      <p:regular r:id="rId10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00" Target="fonts/font100.fntdata" Type="http://schemas.openxmlformats.org/officeDocument/2006/relationships/font"/><Relationship Id="rId101" Target="fonts/font101.fntdata" Type="http://schemas.openxmlformats.org/officeDocument/2006/relationships/font"/><Relationship Id="rId102" Target="fonts/font102.fntdata" Type="http://schemas.openxmlformats.org/officeDocument/2006/relationships/font"/><Relationship Id="rId103" Target="fonts/font103.fntdata" Type="http://schemas.openxmlformats.org/officeDocument/2006/relationships/font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slides/slide62.xml" Type="http://schemas.openxmlformats.org/officeDocument/2006/relationships/slide"/><Relationship Id="rId68" Target="slides/slide63.xml" Type="http://schemas.openxmlformats.org/officeDocument/2006/relationships/slide"/><Relationship Id="rId69" Target="slides/slide64.xml" Type="http://schemas.openxmlformats.org/officeDocument/2006/relationships/slide"/><Relationship Id="rId7" Target="slides/slide2.xml" Type="http://schemas.openxmlformats.org/officeDocument/2006/relationships/slide"/><Relationship Id="rId70" Target="slides/slide65.xml" Type="http://schemas.openxmlformats.org/officeDocument/2006/relationships/slide"/><Relationship Id="rId71" Target="slides/slide66.xml" Type="http://schemas.openxmlformats.org/officeDocument/2006/relationships/slide"/><Relationship Id="rId72" Target="slides/slide67.xml" Type="http://schemas.openxmlformats.org/officeDocument/2006/relationships/slide"/><Relationship Id="rId73" Target="slides/slide68.xml" Type="http://schemas.openxmlformats.org/officeDocument/2006/relationships/slide"/><Relationship Id="rId74" Target="slides/slide69.xml" Type="http://schemas.openxmlformats.org/officeDocument/2006/relationships/slide"/><Relationship Id="rId75" Target="slides/slide70.xml" Type="http://schemas.openxmlformats.org/officeDocument/2006/relationships/slide"/><Relationship Id="rId76" Target="slides/slide71.xml" Type="http://schemas.openxmlformats.org/officeDocument/2006/relationships/slide"/><Relationship Id="rId77" Target="slides/slide72.xml" Type="http://schemas.openxmlformats.org/officeDocument/2006/relationships/slide"/><Relationship Id="rId78" Target="slides/slide73.xml" Type="http://schemas.openxmlformats.org/officeDocument/2006/relationships/slide"/><Relationship Id="rId79" Target="slides/slide74.xml" Type="http://schemas.openxmlformats.org/officeDocument/2006/relationships/slide"/><Relationship Id="rId8" Target="slides/slide3.xml" Type="http://schemas.openxmlformats.org/officeDocument/2006/relationships/slide"/><Relationship Id="rId80" Target="slides/slide75.xml" Type="http://schemas.openxmlformats.org/officeDocument/2006/relationships/slide"/><Relationship Id="rId81" Target="slides/slide76.xml" Type="http://schemas.openxmlformats.org/officeDocument/2006/relationships/slide"/><Relationship Id="rId82" Target="slides/slide77.xml" Type="http://schemas.openxmlformats.org/officeDocument/2006/relationships/slide"/><Relationship Id="rId83" Target="slides/slide78.xml" Type="http://schemas.openxmlformats.org/officeDocument/2006/relationships/slide"/><Relationship Id="rId84" Target="slides/slide79.xml" Type="http://schemas.openxmlformats.org/officeDocument/2006/relationships/slide"/><Relationship Id="rId85" Target="slides/slide80.xml" Type="http://schemas.openxmlformats.org/officeDocument/2006/relationships/slide"/><Relationship Id="rId86" Target="slides/slide81.xml" Type="http://schemas.openxmlformats.org/officeDocument/2006/relationships/slide"/><Relationship Id="rId87" Target="slides/slide82.xml" Type="http://schemas.openxmlformats.org/officeDocument/2006/relationships/slide"/><Relationship Id="rId88" Target="slides/slide83.xml" Type="http://schemas.openxmlformats.org/officeDocument/2006/relationships/slide"/><Relationship Id="rId89" Target="slides/slide84.xml" Type="http://schemas.openxmlformats.org/officeDocument/2006/relationships/slide"/><Relationship Id="rId9" Target="slides/slide4.xml" Type="http://schemas.openxmlformats.org/officeDocument/2006/relationships/slide"/><Relationship Id="rId90" Target="slides/slide85.xml" Type="http://schemas.openxmlformats.org/officeDocument/2006/relationships/slide"/><Relationship Id="rId91" Target="slides/slide86.xml" Type="http://schemas.openxmlformats.org/officeDocument/2006/relationships/slide"/><Relationship Id="rId92" Target="slides/slide87.xml" Type="http://schemas.openxmlformats.org/officeDocument/2006/relationships/slide"/><Relationship Id="rId93" Target="slides/slide88.xml" Type="http://schemas.openxmlformats.org/officeDocument/2006/relationships/slide"/><Relationship Id="rId94" Target="slides/slide89.xml" Type="http://schemas.openxmlformats.org/officeDocument/2006/relationships/slide"/><Relationship Id="rId95" Target="slides/slide90.xml" Type="http://schemas.openxmlformats.org/officeDocument/2006/relationships/slide"/><Relationship Id="rId96" Target="slides/slide91.xml" Type="http://schemas.openxmlformats.org/officeDocument/2006/relationships/slide"/><Relationship Id="rId97" Target="slides/slide92.xml" Type="http://schemas.openxmlformats.org/officeDocument/2006/relationships/slide"/><Relationship Id="rId98" Target="slides/slide93.xml" Type="http://schemas.openxmlformats.org/officeDocument/2006/relationships/slide"/><Relationship Id="rId99" Target="fonts/font9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0.png" Type="http://schemas.openxmlformats.org/officeDocument/2006/relationships/image"/><Relationship Id="rId5" Target="../embeddings/oleObject1.bin" Type="http://schemas.openxmlformats.org/officeDocument/2006/relationships/oleObjec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1.png" Type="http://schemas.openxmlformats.org/officeDocument/2006/relationships/image"/><Relationship Id="rId5" Target="../embeddings/oleObject2.bin" Type="http://schemas.openxmlformats.org/officeDocument/2006/relationships/oleObjec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2.png" Type="http://schemas.openxmlformats.org/officeDocument/2006/relationships/image"/><Relationship Id="rId5" Target="../embeddings/oleObject3.bin" Type="http://schemas.openxmlformats.org/officeDocument/2006/relationships/oleObjec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Relationship Id="rId5" Target="../embeddings/oleObject4.bin" Type="http://schemas.openxmlformats.org/officeDocument/2006/relationships/oleObjec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5.png" Type="http://schemas.openxmlformats.org/officeDocument/2006/relationships/image"/><Relationship Id="rId5" Target="../embeddings/oleObject5.bin" Type="http://schemas.openxmlformats.org/officeDocument/2006/relationships/oleObjec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9.png" Type="http://schemas.openxmlformats.org/officeDocument/2006/relationships/image"/><Relationship Id="rId5" Target="../embeddings/oleObject6.bin" Type="http://schemas.openxmlformats.org/officeDocument/2006/relationships/oleObject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0.png" Type="http://schemas.openxmlformats.org/officeDocument/2006/relationships/image"/><Relationship Id="rId5" Target="../embeddings/oleObject7.bin" Type="http://schemas.openxmlformats.org/officeDocument/2006/relationships/oleObjec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3.png" Type="http://schemas.openxmlformats.org/officeDocument/2006/relationships/image"/><Relationship Id="rId5" Target="../embeddings/oleObject8.bin" Type="http://schemas.openxmlformats.org/officeDocument/2006/relationships/oleObject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4.png" Type="http://schemas.openxmlformats.org/officeDocument/2006/relationships/image"/><Relationship Id="rId5" Target="../embeddings/oleObject9.bin" Type="http://schemas.openxmlformats.org/officeDocument/2006/relationships/oleObject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8.png" Type="http://schemas.openxmlformats.org/officeDocument/2006/relationships/image"/><Relationship Id="rId5" Target="../embeddings/oleObject10.bin" Type="http://schemas.openxmlformats.org/officeDocument/2006/relationships/oleObject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9.png" Type="http://schemas.openxmlformats.org/officeDocument/2006/relationships/image"/><Relationship Id="rId5" Target="../embeddings/oleObject11.bin" Type="http://schemas.openxmlformats.org/officeDocument/2006/relationships/oleObjec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3.png" Type="http://schemas.openxmlformats.org/officeDocument/2006/relationships/image"/><Relationship Id="rId5" Target="../embeddings/oleObject12.bin" Type="http://schemas.openxmlformats.org/officeDocument/2006/relationships/oleObject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4.png" Type="http://schemas.openxmlformats.org/officeDocument/2006/relationships/image"/><Relationship Id="rId5" Target="../embeddings/oleObject13.bin" Type="http://schemas.openxmlformats.org/officeDocument/2006/relationships/oleObject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8.png" Type="http://schemas.openxmlformats.org/officeDocument/2006/relationships/image"/><Relationship Id="rId5" Target="../embeddings/oleObject14.bin" Type="http://schemas.openxmlformats.org/officeDocument/2006/relationships/oleObject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9.png" Type="http://schemas.openxmlformats.org/officeDocument/2006/relationships/image"/><Relationship Id="rId5" Target="../embeddings/oleObject15.bin" Type="http://schemas.openxmlformats.org/officeDocument/2006/relationships/oleObjec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3.png" Type="http://schemas.openxmlformats.org/officeDocument/2006/relationships/image"/><Relationship Id="rId5" Target="../embeddings/oleObject16.bin" Type="http://schemas.openxmlformats.org/officeDocument/2006/relationships/oleObject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4.png" Type="http://schemas.openxmlformats.org/officeDocument/2006/relationships/image"/><Relationship Id="rId5" Target="../embeddings/oleObject17.bin" Type="http://schemas.openxmlformats.org/officeDocument/2006/relationships/oleObject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5.pn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6.pn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7.png" Type="http://schemas.openxmlformats.org/officeDocument/2006/relationships/image"/><Relationship Id="rId5" Target="../embeddings/oleObject18.bin" Type="http://schemas.openxmlformats.org/officeDocument/2006/relationships/oleObject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8.png" Type="http://schemas.openxmlformats.org/officeDocument/2006/relationships/image"/><Relationship Id="rId5" Target="../embeddings/oleObject19.bin" Type="http://schemas.openxmlformats.org/officeDocument/2006/relationships/oleObjec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9.png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0.png" Type="http://schemas.openxmlformats.org/officeDocument/2006/relationships/image"/><Relationship Id="rId5" Target="../embeddings/oleObject20.bin" Type="http://schemas.openxmlformats.org/officeDocument/2006/relationships/oleObject"/></Relationships>
</file>

<file path=ppt/slides/_rels/slide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1.png" Type="http://schemas.openxmlformats.org/officeDocument/2006/relationships/image"/><Relationship Id="rId5" Target="../embeddings/oleObject21.bin" Type="http://schemas.openxmlformats.org/officeDocument/2006/relationships/oleObject"/></Relationships>
</file>

<file path=ppt/slides/_rels/slide6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6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2.png" Type="http://schemas.openxmlformats.org/officeDocument/2006/relationships/image"/></Relationships>
</file>

<file path=ppt/slides/_rels/slide6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3.png" Type="http://schemas.openxmlformats.org/officeDocument/2006/relationships/image"/><Relationship Id="rId5" Target="../embeddings/oleObject22.bin" Type="http://schemas.openxmlformats.org/officeDocument/2006/relationships/oleObject"/></Relationships>
</file>

<file path=ppt/slides/_rels/slide6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4.png" Type="http://schemas.openxmlformats.org/officeDocument/2006/relationships/image"/><Relationship Id="rId5" Target="../embeddings/oleObject23.bin" Type="http://schemas.openxmlformats.org/officeDocument/2006/relationships/oleObject"/></Relationships>
</file>

<file path=ppt/slides/_rels/slide6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6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7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6.png" Type="http://schemas.openxmlformats.org/officeDocument/2006/relationships/image"/><Relationship Id="rId5" Target="../embeddings/oleObject24.bin" Type="http://schemas.openxmlformats.org/officeDocument/2006/relationships/oleObject"/></Relationships>
</file>

<file path=ppt/slides/_rels/slide7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7.png" Type="http://schemas.openxmlformats.org/officeDocument/2006/relationships/image"/><Relationship Id="rId5" Target="../embeddings/oleObject25.bin" Type="http://schemas.openxmlformats.org/officeDocument/2006/relationships/oleObject"/></Relationships>
</file>

<file path=ppt/slides/_rels/slide7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7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8.png" Type="http://schemas.openxmlformats.org/officeDocument/2006/relationships/image"/></Relationships>
</file>

<file path=ppt/slides/_rels/slide7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9.png" Type="http://schemas.openxmlformats.org/officeDocument/2006/relationships/image"/><Relationship Id="rId5" Target="../embeddings/oleObject26.bin" Type="http://schemas.openxmlformats.org/officeDocument/2006/relationships/oleObject"/></Relationships>
</file>

<file path=ppt/slides/_rels/slide7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0.png" Type="http://schemas.openxmlformats.org/officeDocument/2006/relationships/image"/><Relationship Id="rId5" Target="../embeddings/oleObject27.bin" Type="http://schemas.openxmlformats.org/officeDocument/2006/relationships/oleObject"/></Relationships>
</file>

<file path=ppt/slides/_rels/slide7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7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1.png" Type="http://schemas.openxmlformats.org/officeDocument/2006/relationships/image"/></Relationships>
</file>

<file path=ppt/slides/_rels/slide7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7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8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3.png" Type="http://schemas.openxmlformats.org/officeDocument/2006/relationships/image"/></Relationships>
</file>

<file path=ppt/slides/_rels/slide8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8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4.png" Type="http://schemas.openxmlformats.org/officeDocument/2006/relationships/image"/></Relationships>
</file>

<file path=ppt/slides/_rels/slide8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5.png" Type="http://schemas.openxmlformats.org/officeDocument/2006/relationships/image"/></Relationships>
</file>

<file path=ppt/slides/_rels/slide8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8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6.png" Type="http://schemas.openxmlformats.org/officeDocument/2006/relationships/image"/></Relationships>
</file>

<file path=ppt/slides/_rels/slide8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7.png" Type="http://schemas.openxmlformats.org/officeDocument/2006/relationships/image"/></Relationships>
</file>

<file path=ppt/slides/_rels/slide8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8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8.png" Type="http://schemas.openxmlformats.org/officeDocument/2006/relationships/image"/></Relationships>
</file>

<file path=ppt/slides/_rels/slide8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9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9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0.png" Type="http://schemas.openxmlformats.org/officeDocument/2006/relationships/image"/></Relationships>
</file>

<file path=ppt/slides/_rels/slide9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1.png" Type="http://schemas.openxmlformats.org/officeDocument/2006/relationships/image"/></Relationships>
</file>

<file path=ppt/slides/_rels/slide9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34754" y="3297377"/>
            <a:ext cx="13018493" cy="2127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89"/>
              </a:lnSpc>
            </a:pPr>
            <a:r>
              <a:rPr lang="en-US" b="true" sz="124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記帳管理系統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325576" y="5414209"/>
            <a:ext cx="8522150" cy="1058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2"/>
              </a:lnSpc>
            </a:pPr>
            <a:r>
              <a:rPr lang="en-US" sz="6173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G04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5442404" y="6499823"/>
            <a:ext cx="6288496" cy="3254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6"/>
              </a:lnSpc>
            </a:pPr>
            <a:r>
              <a:rPr lang="en-US" sz="4647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41143214 宋協燦41143228 高浩城</a:t>
            </a:r>
          </a:p>
          <a:p>
            <a:pPr algn="ctr">
              <a:lnSpc>
                <a:spcPts val="6506"/>
              </a:lnSpc>
            </a:pPr>
            <a:r>
              <a:rPr lang="en-US" sz="4647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41143230 張承翰</a:t>
            </a:r>
          </a:p>
          <a:p>
            <a:pPr algn="ctr">
              <a:lnSpc>
                <a:spcPts val="6506"/>
              </a:lnSpc>
            </a:pPr>
            <a:r>
              <a:rPr lang="en-US" sz="4647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41143232 郭建杰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系統需求-管理員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74818" y="2923248"/>
            <a:ext cx="14138365" cy="4289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5" indent="-431797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查看當前</a:t>
            </a:r>
            <a:r>
              <a:rPr lang="en-US" sz="3999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帳戶總數</a:t>
            </a: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、</a:t>
            </a:r>
            <a:r>
              <a:rPr lang="en-US" sz="3999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總交易筆數</a:t>
            </a: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。</a:t>
            </a:r>
          </a:p>
          <a:p>
            <a:pPr algn="just" marL="863595" indent="-431797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檢視用戶提交的問題單，並向開發者</a:t>
            </a:r>
            <a:r>
              <a:rPr lang="en-US" sz="3999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回報系統錯誤</a:t>
            </a: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。</a:t>
            </a:r>
          </a:p>
          <a:p>
            <a:pPr algn="just" marL="863595" indent="-431797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監控系統是否有</a:t>
            </a:r>
            <a:r>
              <a:rPr lang="en-US" sz="3999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異常新增交易</a:t>
            </a: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行為、資料庫連線</a:t>
            </a:r>
            <a:r>
              <a:rPr lang="en-US" sz="3999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錯誤紀錄</a:t>
            </a: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。</a:t>
            </a:r>
          </a:p>
          <a:p>
            <a:pPr algn="just" marL="863595" indent="-431797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可查詢使用者帳戶幫助協助問題處理，但</a:t>
            </a:r>
            <a:r>
              <a:rPr lang="en-US" sz="3999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無法看到帳號、總資產細節</a:t>
            </a: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等。</a:t>
            </a:r>
          </a:p>
          <a:p>
            <a:pPr algn="just" marL="863595" indent="-431797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可以對</a:t>
            </a:r>
            <a:r>
              <a:rPr lang="en-US" sz="3999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異常</a:t>
            </a: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或有</a:t>
            </a:r>
            <a:r>
              <a:rPr lang="en-US" sz="3999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濫用</a:t>
            </a: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行為的帳號做凍結。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875411" y="256443"/>
            <a:ext cx="8855933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系統需求-備份人員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74818" y="2923248"/>
            <a:ext cx="14138365" cy="1470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5" indent="-431797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僅能查看所有資料表</a:t>
            </a:r>
          </a:p>
          <a:p>
            <a:pPr algn="just" marL="863595" indent="-431797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對所有資料表進行備份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243075"/>
            <a:ext cx="18288000" cy="9624060"/>
          </a:xfrm>
          <a:custGeom>
            <a:avLst/>
            <a:gdLst/>
            <a:ahLst/>
            <a:cxnLst/>
            <a:rect r="r" b="b" t="t" l="l"/>
            <a:pathLst>
              <a:path h="9624060" w="18288000">
                <a:moveTo>
                  <a:pt x="0" y="0"/>
                </a:moveTo>
                <a:lnTo>
                  <a:pt x="18288000" y="0"/>
                </a:lnTo>
                <a:lnTo>
                  <a:pt x="18288000" y="9624060"/>
                </a:lnTo>
                <a:lnTo>
                  <a:pt x="0" y="9624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423002" y="7866185"/>
            <a:ext cx="283629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ER圖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-92768"/>
            <a:ext cx="18288000" cy="10378440"/>
          </a:xfrm>
          <a:custGeom>
            <a:avLst/>
            <a:gdLst/>
            <a:ahLst/>
            <a:cxnLst/>
            <a:rect r="r" b="b" t="t" l="l"/>
            <a:pathLst>
              <a:path h="10378440" w="18288000">
                <a:moveTo>
                  <a:pt x="0" y="0"/>
                </a:moveTo>
                <a:lnTo>
                  <a:pt x="18288000" y="0"/>
                </a:lnTo>
                <a:lnTo>
                  <a:pt x="18288000" y="10378440"/>
                </a:lnTo>
                <a:lnTo>
                  <a:pt x="0" y="103784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221048" y="9183256"/>
            <a:ext cx="4066952" cy="1103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53"/>
              </a:lnSpc>
            </a:pPr>
            <a:r>
              <a:rPr lang="en-US" b="true" sz="6538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ER圖  簡圖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488343" y="-275435"/>
            <a:ext cx="13461474" cy="10079279"/>
          </a:xfrm>
          <a:custGeom>
            <a:avLst/>
            <a:gdLst/>
            <a:ahLst/>
            <a:cxnLst/>
            <a:rect r="r" b="b" t="t" l="l"/>
            <a:pathLst>
              <a:path h="10079279" w="13461474">
                <a:moveTo>
                  <a:pt x="0" y="0"/>
                </a:moveTo>
                <a:lnTo>
                  <a:pt x="13461473" y="0"/>
                </a:lnTo>
                <a:lnTo>
                  <a:pt x="13461473" y="10079278"/>
                </a:lnTo>
                <a:lnTo>
                  <a:pt x="0" y="100792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035432" y="-151742"/>
            <a:ext cx="5409660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使用案例圖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22283" y="1112945"/>
            <a:ext cx="3835958" cy="854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一般使用者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798042" y="22628"/>
            <a:ext cx="8444405" cy="9781215"/>
          </a:xfrm>
          <a:custGeom>
            <a:avLst/>
            <a:gdLst/>
            <a:ahLst/>
            <a:cxnLst/>
            <a:rect r="r" b="b" t="t" l="l"/>
            <a:pathLst>
              <a:path h="9781215" w="8444405">
                <a:moveTo>
                  <a:pt x="0" y="0"/>
                </a:moveTo>
                <a:lnTo>
                  <a:pt x="8444405" y="0"/>
                </a:lnTo>
                <a:lnTo>
                  <a:pt x="8444405" y="9781215"/>
                </a:lnTo>
                <a:lnTo>
                  <a:pt x="0" y="97812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562716" y="1112945"/>
            <a:ext cx="3835958" cy="854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管理員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35432" y="-151742"/>
            <a:ext cx="5409660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使用案例圖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538001" y="22628"/>
            <a:ext cx="8497431" cy="9781215"/>
          </a:xfrm>
          <a:custGeom>
            <a:avLst/>
            <a:gdLst/>
            <a:ahLst/>
            <a:cxnLst/>
            <a:rect r="r" b="b" t="t" l="l"/>
            <a:pathLst>
              <a:path h="9781215" w="8497431">
                <a:moveTo>
                  <a:pt x="0" y="0"/>
                </a:moveTo>
                <a:lnTo>
                  <a:pt x="8497431" y="0"/>
                </a:lnTo>
                <a:lnTo>
                  <a:pt x="8497431" y="9781215"/>
                </a:lnTo>
                <a:lnTo>
                  <a:pt x="0" y="97812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562716" y="1112945"/>
            <a:ext cx="3835958" cy="854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備份人員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35432" y="-151742"/>
            <a:ext cx="5409660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使用案例圖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3909856" y="-85725"/>
            <a:ext cx="4907496" cy="798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2"/>
              </a:lnSpc>
            </a:pPr>
            <a:r>
              <a:rPr lang="en-US" b="true" sz="4709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使用者權限表</a:t>
            </a:r>
          </a:p>
        </p:txBody>
      </p:sp>
      <p:graphicFrame>
        <p:nvGraphicFramePr>
          <p:cNvPr name="Object 14" id="14"/>
          <p:cNvGraphicFramePr/>
          <p:nvPr/>
        </p:nvGraphicFramePr>
        <p:xfrm>
          <a:off x="2999602" y="488672"/>
          <a:ext cx="6286500" cy="7543800"/>
        </p:xfrm>
        <a:graphic>
          <a:graphicData uri="http://schemas.openxmlformats.org/presentationml/2006/ole">
            <p:oleObj imgW="7785100" imgH="90424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資料庫建立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26021" y="1553307"/>
            <a:ext cx="3835958" cy="854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資料表種類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687803" y="2283552"/>
            <a:ext cx="8912395" cy="7403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3770" indent="-346885" lvl="1">
              <a:lnSpc>
                <a:spcPts val="4498"/>
              </a:lnSpc>
              <a:buFont typeface="Arial"/>
              <a:buChar char="•"/>
            </a:pPr>
            <a:r>
              <a:rPr lang="en-US" sz="3213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managers 管理員資料表</a:t>
            </a:r>
          </a:p>
          <a:p>
            <a:pPr algn="just" marL="693770" indent="-346885" lvl="1">
              <a:lnSpc>
                <a:spcPts val="4498"/>
              </a:lnSpc>
              <a:buFont typeface="Arial"/>
              <a:buChar char="•"/>
            </a:pPr>
            <a:r>
              <a:rPr lang="en-US" sz="3213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users：使用者基本資料。</a:t>
            </a:r>
          </a:p>
          <a:p>
            <a:pPr algn="just" marL="693770" indent="-346885" lvl="1">
              <a:lnSpc>
                <a:spcPts val="4498"/>
              </a:lnSpc>
              <a:buFont typeface="Arial"/>
              <a:buChar char="•"/>
            </a:pPr>
            <a:r>
              <a:rPr lang="en-US" sz="3213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categories：花費的分類名稱。</a:t>
            </a:r>
          </a:p>
          <a:p>
            <a:pPr algn="just" marL="693770" indent="-346885" lvl="1">
              <a:lnSpc>
                <a:spcPts val="4498"/>
              </a:lnSpc>
              <a:buFont typeface="Arial"/>
              <a:buChar char="•"/>
            </a:pPr>
            <a:r>
              <a:rPr lang="en-US" sz="3213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transactions：每筆收支的交易明細。</a:t>
            </a:r>
          </a:p>
          <a:p>
            <a:pPr algn="just" marL="693770" indent="-346885" lvl="1">
              <a:lnSpc>
                <a:spcPts val="4498"/>
              </a:lnSpc>
              <a:buFont typeface="Arial"/>
              <a:buChar char="•"/>
            </a:pPr>
            <a:r>
              <a:rPr lang="en-US" sz="3213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budgets：按照分類與時間的每月預算表</a:t>
            </a:r>
          </a:p>
          <a:p>
            <a:pPr algn="just" marL="693770" indent="-346885" lvl="1">
              <a:lnSpc>
                <a:spcPts val="4498"/>
              </a:lnSpc>
              <a:buFont typeface="Arial"/>
              <a:buChar char="•"/>
            </a:pPr>
            <a:r>
              <a:rPr lang="en-US" sz="3213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saving_goals：自訂時間與目標的存錢挑戰。</a:t>
            </a:r>
          </a:p>
          <a:p>
            <a:pPr algn="just" marL="693770" indent="-346885" lvl="1">
              <a:lnSpc>
                <a:spcPts val="4498"/>
              </a:lnSpc>
              <a:buFont typeface="Arial"/>
              <a:buChar char="•"/>
            </a:pPr>
            <a:r>
              <a:rPr lang="en-US" sz="3213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feedback_reports 使用者問題回報與建議表</a:t>
            </a:r>
          </a:p>
          <a:p>
            <a:pPr algn="just" marL="693770" indent="-346885" lvl="1">
              <a:lnSpc>
                <a:spcPts val="4498"/>
              </a:lnSpc>
              <a:buFont typeface="Arial"/>
              <a:buChar char="•"/>
            </a:pPr>
            <a:r>
              <a:rPr lang="en-US" sz="3213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blacklist：黑名單</a:t>
            </a:r>
          </a:p>
          <a:p>
            <a:pPr algn="just" marL="693770" indent="-346885" lvl="1">
              <a:lnSpc>
                <a:spcPts val="4498"/>
              </a:lnSpc>
              <a:buFont typeface="Arial"/>
              <a:buChar char="•"/>
            </a:pPr>
            <a:r>
              <a:rPr lang="en-US" sz="3213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debts：債務表</a:t>
            </a:r>
          </a:p>
          <a:p>
            <a:pPr algn="just" marL="693770" indent="-346885" lvl="1">
              <a:lnSpc>
                <a:spcPts val="4498"/>
              </a:lnSpc>
              <a:buFont typeface="Arial"/>
              <a:buChar char="•"/>
            </a:pPr>
            <a:r>
              <a:rPr lang="en-US" sz="3213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notifications：系統通知表</a:t>
            </a:r>
          </a:p>
          <a:p>
            <a:pPr algn="just" marL="693770" indent="-346885" lvl="1">
              <a:lnSpc>
                <a:spcPts val="4498"/>
              </a:lnSpc>
              <a:buFont typeface="Arial"/>
              <a:buChar char="•"/>
            </a:pPr>
            <a:r>
              <a:rPr lang="en-US" sz="3213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assets：資產表</a:t>
            </a:r>
          </a:p>
          <a:p>
            <a:pPr algn="just" marL="693770" indent="-346885" lvl="1">
              <a:lnSpc>
                <a:spcPts val="4498"/>
              </a:lnSpc>
              <a:buFont typeface="Arial"/>
              <a:buChar char="•"/>
            </a:pPr>
            <a:r>
              <a:rPr lang="en-US" sz="3213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bills ：債務表</a:t>
            </a:r>
          </a:p>
          <a:p>
            <a:pPr algn="just" marL="693770" indent="-346885" lvl="1">
              <a:lnSpc>
                <a:spcPts val="4498"/>
              </a:lnSpc>
              <a:buFont typeface="Arial"/>
              <a:buChar char="•"/>
            </a:pPr>
            <a:r>
              <a:rPr lang="en-US" sz="3213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invoices：發票紀錄表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資料庫建立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968256" y="1503464"/>
            <a:ext cx="2354912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managers</a:t>
            </a:r>
          </a:p>
        </p:txBody>
      </p:sp>
      <p:graphicFrame>
        <p:nvGraphicFramePr>
          <p:cNvPr name="Object 15" id="15"/>
          <p:cNvGraphicFramePr/>
          <p:nvPr/>
        </p:nvGraphicFramePr>
        <p:xfrm>
          <a:off x="2930350" y="3065705"/>
          <a:ext cx="5029200" cy="2095500"/>
        </p:xfrm>
        <a:graphic>
          <a:graphicData uri="http://schemas.openxmlformats.org/presentationml/2006/ole">
            <p:oleObj imgW="6032500" imgH="30988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摘要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69851" y="1969465"/>
            <a:ext cx="14348299" cy="7370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21"/>
              </a:lnSpc>
            </a:pPr>
            <a:r>
              <a:rPr lang="en-US" sz="3444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此專題利用</a:t>
            </a:r>
            <a:r>
              <a:rPr lang="en-US" sz="3444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Amazon RDS</a:t>
            </a:r>
            <a:r>
              <a:rPr lang="en-US" sz="3444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建立一個雲端資料庫，可以供</a:t>
            </a:r>
            <a:r>
              <a:rPr lang="en-US" sz="3444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不同使用者註冊帳號</a:t>
            </a:r>
            <a:r>
              <a:rPr lang="en-US" sz="3444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享有自己的記帳管理系統。可以</a:t>
            </a:r>
            <a:r>
              <a:rPr lang="en-US" sz="3444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記錄自己的總資產</a:t>
            </a:r>
            <a:r>
              <a:rPr lang="en-US" sz="3444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並會隨著新增的收入支出去改變資產，也可以對自己的交易去</a:t>
            </a:r>
            <a:r>
              <a:rPr lang="en-US" sz="3444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新增不同的類別</a:t>
            </a:r>
            <a:r>
              <a:rPr lang="en-US" sz="3444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，像是飲食、交通、公司開銷、旅遊等可以依照使用者需求去自訂。紀錄交易時系統會依照使用者選擇的是收入或支出去做不同的行為，例如這筆交易是收入，就將此交易的金額加入總資產，讓總資產可以隨著交易的紀錄靈活變動。用戶還能</a:t>
            </a:r>
            <a:r>
              <a:rPr lang="en-US" sz="3444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建立自己每個月的預算金額</a:t>
            </a:r>
            <a:r>
              <a:rPr lang="en-US" sz="3444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是多少，例如在2025年的1月在飲食上的預算是多少錢，系統也會記錄目前已經花了多少錢。除了上述功能，還能</a:t>
            </a:r>
            <a:r>
              <a:rPr lang="en-US" sz="3444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新增儲蓄目標</a:t>
            </a:r>
            <a:r>
              <a:rPr lang="en-US" sz="3444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讓使用者自行設定不同目標，像是筆電需要多少錢、從什麼時候開始、何時結束，系統會顯示目前已經儲蓄的金額跟該目標是否已經完成。使用者也可以在我們系統上</a:t>
            </a:r>
            <a:r>
              <a:rPr lang="en-US" sz="3444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回報系統問題</a:t>
            </a:r>
            <a:r>
              <a:rPr lang="en-US" sz="3444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給我們管理員。</a:t>
            </a:r>
          </a:p>
          <a:p>
            <a:pPr algn="just">
              <a:lnSpc>
                <a:spcPts val="4821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資料庫建立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54506" y="1486632"/>
            <a:ext cx="4982413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managers完整性限制</a:t>
            </a:r>
          </a:p>
        </p:txBody>
      </p:sp>
      <p:graphicFrame>
        <p:nvGraphicFramePr>
          <p:cNvPr name="Object 15" id="15"/>
          <p:cNvGraphicFramePr/>
          <p:nvPr/>
        </p:nvGraphicFramePr>
        <p:xfrm>
          <a:off x="1672136" y="3085173"/>
          <a:ext cx="2514600" cy="2095500"/>
        </p:xfrm>
        <a:graphic>
          <a:graphicData uri="http://schemas.openxmlformats.org/presentationml/2006/ole">
            <p:oleObj imgW="3009900" imgH="25908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569057" y="2932773"/>
            <a:ext cx="16751487" cy="501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CREATE TABLE managers ( 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managers_id</a:t>
            </a:r>
            <a:r>
              <a:rPr lang="en-US" sz="350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INT AUTO_INCREMENT PRIMARY KEY, 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managers_account</a:t>
            </a:r>
            <a:r>
              <a:rPr lang="en-US" sz="350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VARCHAR(255) UNIQUE NOT NULL CHECK (managers_account REGEXP '^[A-Za-z0-9._%+-]+@[A-Za-z0-9.-]+\\.[A-Za-z]{2,}$'),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managersname</a:t>
            </a:r>
            <a:r>
              <a:rPr lang="en-US" sz="350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VARCHAR(50) NOT NULL CHECK (TRIM(managersname) &lt;&gt; '' AND managersname NOT REGEXP '[0-9]'),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created_at</a:t>
            </a:r>
            <a:r>
              <a:rPr lang="en-US" sz="350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TIMESTAMP DEFAULT CURRENT_TIMESTAMP );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資料庫建立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49019" y="1486632"/>
            <a:ext cx="3589962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managers SQL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047799" y="2728056"/>
            <a:ext cx="14192402" cy="5996290"/>
          </a:xfrm>
          <a:custGeom>
            <a:avLst/>
            <a:gdLst/>
            <a:ahLst/>
            <a:cxnLst/>
            <a:rect r="r" b="b" t="t" l="l"/>
            <a:pathLst>
              <a:path h="5996290" w="14192402">
                <a:moveTo>
                  <a:pt x="0" y="0"/>
                </a:moveTo>
                <a:lnTo>
                  <a:pt x="14192402" y="0"/>
                </a:lnTo>
                <a:lnTo>
                  <a:pt x="14192402" y="5996289"/>
                </a:lnTo>
                <a:lnTo>
                  <a:pt x="0" y="59962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資料庫建立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955626" y="1503464"/>
            <a:ext cx="4376748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managers實際建制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資料庫建立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92044" y="1503464"/>
            <a:ext cx="1303912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users</a:t>
            </a:r>
          </a:p>
        </p:txBody>
      </p:sp>
      <p:graphicFrame>
        <p:nvGraphicFramePr>
          <p:cNvPr name="Object 15" id="15"/>
          <p:cNvGraphicFramePr/>
          <p:nvPr/>
        </p:nvGraphicFramePr>
        <p:xfrm>
          <a:off x="3372837" y="3085173"/>
          <a:ext cx="5029200" cy="2514600"/>
        </p:xfrm>
        <a:graphic>
          <a:graphicData uri="http://schemas.openxmlformats.org/presentationml/2006/ole">
            <p:oleObj imgW="6032500" imgH="35179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資料庫建立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187968" y="1486632"/>
            <a:ext cx="3915488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users完整性限制</a:t>
            </a:r>
          </a:p>
        </p:txBody>
      </p:sp>
      <p:graphicFrame>
        <p:nvGraphicFramePr>
          <p:cNvPr name="Object 15" id="15"/>
          <p:cNvGraphicFramePr/>
          <p:nvPr/>
        </p:nvGraphicFramePr>
        <p:xfrm>
          <a:off x="3182798" y="2635245"/>
          <a:ext cx="2514600" cy="2514600"/>
        </p:xfrm>
        <a:graphic>
          <a:graphicData uri="http://schemas.openxmlformats.org/presentationml/2006/ole">
            <p:oleObj imgW="3009900" imgH="30099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569057" y="2832188"/>
            <a:ext cx="16718943" cy="501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CREATE TABLE users (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user_id</a:t>
            </a:r>
            <a:r>
              <a:rPr lang="en-US" sz="350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INT AUTO_INCREMENT PRIMARY KEY,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user_account</a:t>
            </a:r>
            <a:r>
              <a:rPr lang="en-US" sz="350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VARCHAR(255) UNIQUE NOT NULL CHECK (user_account REGEXP '^[A-Za-z0-9._%+-]+@[A-Za-z0-9.-]+\\.[A-Za-z]{2,}$'),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name</a:t>
            </a:r>
            <a:r>
              <a:rPr lang="en-US" sz="350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VARCHAR(50) NOT NULL CHECK (TRIM(name) &lt;&gt; '' AND name NOT REGEXP '[0-9]'),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total_assets</a:t>
            </a:r>
            <a:r>
              <a:rPr lang="en-US" sz="350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INT DEFAULT 0 CHECK (total_assets &gt;= 0),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created_at</a:t>
            </a:r>
            <a:r>
              <a:rPr lang="en-US" sz="350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TIMESTAMP DEFAULT CURRENT_TIMESTAMP );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資料庫建立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98405" y="1503464"/>
            <a:ext cx="2491189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users SQL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512235" y="2495269"/>
            <a:ext cx="11263530" cy="7081945"/>
          </a:xfrm>
          <a:custGeom>
            <a:avLst/>
            <a:gdLst/>
            <a:ahLst/>
            <a:cxnLst/>
            <a:rect r="r" b="b" t="t" l="l"/>
            <a:pathLst>
              <a:path h="7081945" w="11263530">
                <a:moveTo>
                  <a:pt x="0" y="0"/>
                </a:moveTo>
                <a:lnTo>
                  <a:pt x="11263530" y="0"/>
                </a:lnTo>
                <a:lnTo>
                  <a:pt x="11263530" y="7081945"/>
                </a:lnTo>
                <a:lnTo>
                  <a:pt x="0" y="70819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資料庫建立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417429" y="1503464"/>
            <a:ext cx="3453142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users實際建制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135710" y="3678498"/>
            <a:ext cx="16123590" cy="625887"/>
          </a:xfrm>
          <a:custGeom>
            <a:avLst/>
            <a:gdLst/>
            <a:ahLst/>
            <a:cxnLst/>
            <a:rect r="r" b="b" t="t" l="l"/>
            <a:pathLst>
              <a:path h="625887" w="16123590">
                <a:moveTo>
                  <a:pt x="0" y="0"/>
                </a:moveTo>
                <a:lnTo>
                  <a:pt x="16123590" y="0"/>
                </a:lnTo>
                <a:lnTo>
                  <a:pt x="16123590" y="625886"/>
                </a:lnTo>
                <a:lnTo>
                  <a:pt x="0" y="6258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75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8700" y="6834329"/>
            <a:ext cx="16230600" cy="547783"/>
          </a:xfrm>
          <a:custGeom>
            <a:avLst/>
            <a:gdLst/>
            <a:ahLst/>
            <a:cxnLst/>
            <a:rect r="r" b="b" t="t" l="l"/>
            <a:pathLst>
              <a:path h="547783" w="16230600">
                <a:moveTo>
                  <a:pt x="0" y="0"/>
                </a:moveTo>
                <a:lnTo>
                  <a:pt x="16230600" y="0"/>
                </a:lnTo>
                <a:lnTo>
                  <a:pt x="16230600" y="547782"/>
                </a:lnTo>
                <a:lnTo>
                  <a:pt x="0" y="5477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資料庫建立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92987" y="1503464"/>
            <a:ext cx="4902027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users完整性限制測試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35710" y="2848511"/>
            <a:ext cx="8698104" cy="67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user_account輸入錯誤Email格式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5876009"/>
            <a:ext cx="8698104" cy="67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total_assets輸入小於0的數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資料庫建立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950620" y="1486632"/>
            <a:ext cx="2386761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categories</a:t>
            </a:r>
          </a:p>
        </p:txBody>
      </p:sp>
      <p:graphicFrame>
        <p:nvGraphicFramePr>
          <p:cNvPr name="Object 15" id="15"/>
          <p:cNvGraphicFramePr/>
          <p:nvPr/>
        </p:nvGraphicFramePr>
        <p:xfrm>
          <a:off x="4487589" y="3085173"/>
          <a:ext cx="5029200" cy="1676400"/>
        </p:xfrm>
        <a:graphic>
          <a:graphicData uri="http://schemas.openxmlformats.org/presentationml/2006/ole">
            <p:oleObj imgW="6032500" imgH="26797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資料庫建立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78392" y="1486632"/>
            <a:ext cx="4934640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categories完整性限制</a:t>
            </a:r>
          </a:p>
        </p:txBody>
      </p:sp>
      <p:graphicFrame>
        <p:nvGraphicFramePr>
          <p:cNvPr name="Object 15" id="15"/>
          <p:cNvGraphicFramePr/>
          <p:nvPr/>
        </p:nvGraphicFramePr>
        <p:xfrm>
          <a:off x="2999669" y="3085173"/>
          <a:ext cx="2514600" cy="1676400"/>
        </p:xfrm>
        <a:graphic>
          <a:graphicData uri="http://schemas.openxmlformats.org/presentationml/2006/ole">
            <p:oleObj imgW="3009900" imgH="21717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應用情境1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58505" y="1553307"/>
            <a:ext cx="9770990" cy="854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分配每月預算&amp;用戶管理&amp;問題回報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37185" y="2942298"/>
            <a:ext cx="12417055" cy="562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小宋是一個上班族，每個月領完薪水之後需要負擔房租、水電費、卡債等花費，他想要</a:t>
            </a:r>
            <a:r>
              <a:rPr lang="en-US" sz="3499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控制每個月在每個領域的花費</a:t>
            </a:r>
            <a:r>
              <a:rPr lang="en-US" sz="34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。小宋註冊完帳號後</a:t>
            </a:r>
            <a:r>
              <a:rPr lang="en-US" sz="3499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登入系統</a:t>
            </a:r>
            <a:r>
              <a:rPr lang="en-US" sz="34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，建立新的分類是薪資、飲食、交通、玩樂。先新增一筆分類是薪資、類型是收入的交易。點選新增每月預算表，選擇飲食分類、填上年份與月份以及預算，依照此操作分別</a:t>
            </a:r>
            <a:r>
              <a:rPr lang="en-US" sz="3499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建立</a:t>
            </a:r>
            <a:r>
              <a:rPr lang="en-US" sz="34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交通與玩樂的</a:t>
            </a:r>
            <a:r>
              <a:rPr lang="en-US" sz="3499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預算表</a:t>
            </a:r>
            <a:r>
              <a:rPr lang="en-US" sz="34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。小宋應該要在首頁可以查看月報表，顯示每類支出金額、哪些分類超出預算，但是他竟然看不到，所以他在我們系統上</a:t>
            </a:r>
            <a:r>
              <a:rPr lang="en-US" sz="3499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填寫問題回報單</a:t>
            </a:r>
            <a:r>
              <a:rPr lang="en-US" sz="34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。</a:t>
            </a:r>
          </a:p>
          <a:p>
            <a:pPr algn="just">
              <a:lnSpc>
                <a:spcPts val="4899"/>
              </a:lnSpc>
            </a:pP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資料庫建立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66667" y="1503464"/>
            <a:ext cx="3554666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categories SQL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00852" y="2932773"/>
            <a:ext cx="16387148" cy="439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CREATE TABLE categories (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category_id</a:t>
            </a:r>
            <a:r>
              <a:rPr lang="en-US" sz="350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INT AUTO_INCREMENT PRIMARY KEY,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user_id</a:t>
            </a:r>
            <a:r>
              <a:rPr lang="en-US" sz="350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INT,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name</a:t>
            </a:r>
            <a:r>
              <a:rPr lang="en-US" sz="350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VARCHAR(50) NOT NULL CHECK (TRIM(name) &lt;&gt; '' AND name NOT REGEXP '[0-9]'),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UNIQUE (user_id, name),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FOREIGN KEY (user_id) REFERENCES users(user_id));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6678392" y="2251808"/>
            <a:ext cx="5222500" cy="7552035"/>
          </a:xfrm>
          <a:custGeom>
            <a:avLst/>
            <a:gdLst/>
            <a:ahLst/>
            <a:cxnLst/>
            <a:rect r="r" b="b" t="t" l="l"/>
            <a:pathLst>
              <a:path h="7552035" w="5222500">
                <a:moveTo>
                  <a:pt x="0" y="0"/>
                </a:moveTo>
                <a:lnTo>
                  <a:pt x="5222501" y="0"/>
                </a:lnTo>
                <a:lnTo>
                  <a:pt x="5222501" y="7552035"/>
                </a:lnTo>
                <a:lnTo>
                  <a:pt x="0" y="75520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02" r="0" b="-202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資料庫建立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939817" y="1486632"/>
            <a:ext cx="4408366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categories實際建制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135710" y="3831174"/>
            <a:ext cx="15900229" cy="675760"/>
          </a:xfrm>
          <a:custGeom>
            <a:avLst/>
            <a:gdLst/>
            <a:ahLst/>
            <a:cxnLst/>
            <a:rect r="r" b="b" t="t" l="l"/>
            <a:pathLst>
              <a:path h="675760" w="15900229">
                <a:moveTo>
                  <a:pt x="0" y="0"/>
                </a:moveTo>
                <a:lnTo>
                  <a:pt x="15900229" y="0"/>
                </a:lnTo>
                <a:lnTo>
                  <a:pt x="15900229" y="675760"/>
                </a:lnTo>
                <a:lnTo>
                  <a:pt x="0" y="6757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資料庫建立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275604" y="1503464"/>
            <a:ext cx="5843802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categoris完整性限制測試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35710" y="2848511"/>
            <a:ext cx="8698104" cy="67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name輸入特殊符號及數字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資料庫建立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695832" y="1486632"/>
            <a:ext cx="2896337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transactions</a:t>
            </a:r>
          </a:p>
        </p:txBody>
      </p:sp>
      <p:graphicFrame>
        <p:nvGraphicFramePr>
          <p:cNvPr name="Object 15" id="15"/>
          <p:cNvGraphicFramePr/>
          <p:nvPr/>
        </p:nvGraphicFramePr>
        <p:xfrm>
          <a:off x="2841142" y="2629072"/>
          <a:ext cx="5029200" cy="3771900"/>
        </p:xfrm>
        <a:graphic>
          <a:graphicData uri="http://schemas.openxmlformats.org/presentationml/2006/ole">
            <p:oleObj imgW="6032500" imgH="47752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資料庫建立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391756" y="1486632"/>
            <a:ext cx="5507913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transactions完整性限制</a:t>
            </a:r>
          </a:p>
        </p:txBody>
      </p:sp>
      <p:graphicFrame>
        <p:nvGraphicFramePr>
          <p:cNvPr name="Object 15" id="15"/>
          <p:cNvGraphicFramePr/>
          <p:nvPr/>
        </p:nvGraphicFramePr>
        <p:xfrm>
          <a:off x="1486866" y="2585020"/>
          <a:ext cx="2514600" cy="3771900"/>
        </p:xfrm>
        <a:graphic>
          <a:graphicData uri="http://schemas.openxmlformats.org/presentationml/2006/ole">
            <p:oleObj imgW="3263900" imgH="45212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資料庫建立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62817" y="1503464"/>
            <a:ext cx="4162367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transactions SQL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74828" y="2292435"/>
            <a:ext cx="17013172" cy="7225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8"/>
              </a:lnSpc>
              <a:spcBef>
                <a:spcPct val="0"/>
              </a:spcBef>
            </a:pPr>
            <a:r>
              <a:rPr lang="en-US" sz="315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CREATE TABLE transactions (</a:t>
            </a:r>
          </a:p>
          <a:p>
            <a:pPr algn="l">
              <a:lnSpc>
                <a:spcPts val="4418"/>
              </a:lnSpc>
              <a:spcBef>
                <a:spcPct val="0"/>
              </a:spcBef>
            </a:pPr>
            <a:r>
              <a:rPr lang="en-US" sz="3156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transaction_id</a:t>
            </a:r>
            <a:r>
              <a:rPr lang="en-US" sz="315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INT AUTO_INCREMENT PRIMARY KEY,</a:t>
            </a:r>
          </a:p>
          <a:p>
            <a:pPr algn="l">
              <a:lnSpc>
                <a:spcPts val="4418"/>
              </a:lnSpc>
              <a:spcBef>
                <a:spcPct val="0"/>
              </a:spcBef>
            </a:pPr>
            <a:r>
              <a:rPr lang="en-US" sz="3156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user_id</a:t>
            </a:r>
            <a:r>
              <a:rPr lang="en-US" sz="315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INT,</a:t>
            </a:r>
          </a:p>
          <a:p>
            <a:pPr algn="l">
              <a:lnSpc>
                <a:spcPts val="4418"/>
              </a:lnSpc>
              <a:spcBef>
                <a:spcPct val="0"/>
              </a:spcBef>
            </a:pPr>
            <a:r>
              <a:rPr lang="en-US" sz="3156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type</a:t>
            </a:r>
            <a:r>
              <a:rPr lang="en-US" sz="315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VARCHAR(10) NOT NULL CHECK (type = 'Income' OR type = 'Expense'),</a:t>
            </a:r>
          </a:p>
          <a:p>
            <a:pPr algn="l">
              <a:lnSpc>
                <a:spcPts val="4418"/>
              </a:lnSpc>
              <a:spcBef>
                <a:spcPct val="0"/>
              </a:spcBef>
            </a:pPr>
            <a:r>
              <a:rPr lang="en-US" sz="3156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amount</a:t>
            </a:r>
            <a:r>
              <a:rPr lang="en-US" sz="315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INT NOT NULL CHECK (amount &gt;= 0),</a:t>
            </a:r>
          </a:p>
          <a:p>
            <a:pPr algn="l">
              <a:lnSpc>
                <a:spcPts val="4418"/>
              </a:lnSpc>
              <a:spcBef>
                <a:spcPct val="0"/>
              </a:spcBef>
            </a:pPr>
            <a:r>
              <a:rPr lang="en-US" sz="3156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category_id</a:t>
            </a:r>
            <a:r>
              <a:rPr lang="en-US" sz="315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INT,</a:t>
            </a:r>
          </a:p>
          <a:p>
            <a:pPr algn="l">
              <a:lnSpc>
                <a:spcPts val="4418"/>
              </a:lnSpc>
              <a:spcBef>
                <a:spcPct val="0"/>
              </a:spcBef>
            </a:pPr>
            <a:r>
              <a:rPr lang="en-US" sz="3156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transaction_date</a:t>
            </a:r>
            <a:r>
              <a:rPr lang="en-US" sz="315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DATE NOT NULL CHECK (transaction_date REGEXP '^[0-9]{4}-(0[1-9]|1[0-2])-((0[1-9])|([1-2][0-9])|(3[0-1]))$'),</a:t>
            </a:r>
          </a:p>
          <a:p>
            <a:pPr algn="l">
              <a:lnSpc>
                <a:spcPts val="4418"/>
              </a:lnSpc>
              <a:spcBef>
                <a:spcPct val="0"/>
              </a:spcBef>
            </a:pPr>
            <a:r>
              <a:rPr lang="en-US" sz="3156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description</a:t>
            </a:r>
            <a:r>
              <a:rPr lang="en-US" sz="315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CHAR(255) CHECK (TRIM(description) &lt;&gt; '' AND description NOT REGEXP '[0-9]'), </a:t>
            </a:r>
          </a:p>
          <a:p>
            <a:pPr algn="l">
              <a:lnSpc>
                <a:spcPts val="4418"/>
              </a:lnSpc>
              <a:spcBef>
                <a:spcPct val="0"/>
              </a:spcBef>
            </a:pPr>
            <a:r>
              <a:rPr lang="en-US" sz="3156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created_at</a:t>
            </a:r>
            <a:r>
              <a:rPr lang="en-US" sz="315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TIMESTAMP DEFAULT CURRENT_TIMESTAMP,</a:t>
            </a:r>
          </a:p>
          <a:p>
            <a:pPr algn="l">
              <a:lnSpc>
                <a:spcPts val="4418"/>
              </a:lnSpc>
              <a:spcBef>
                <a:spcPct val="0"/>
              </a:spcBef>
            </a:pPr>
            <a:r>
              <a:rPr lang="en-US" sz="315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FOREIGN KEY (user_id) REFERENCES users(user_id),</a:t>
            </a:r>
          </a:p>
          <a:p>
            <a:pPr algn="l">
              <a:lnSpc>
                <a:spcPts val="4418"/>
              </a:lnSpc>
              <a:spcBef>
                <a:spcPct val="0"/>
              </a:spcBef>
            </a:pPr>
            <a:r>
              <a:rPr lang="en-US" sz="315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FOREIGN KEY (category_id) REFERENCES categories(category_id));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476464" y="2437357"/>
            <a:ext cx="11335071" cy="7197770"/>
          </a:xfrm>
          <a:custGeom>
            <a:avLst/>
            <a:gdLst/>
            <a:ahLst/>
            <a:cxnLst/>
            <a:rect r="r" b="b" t="t" l="l"/>
            <a:pathLst>
              <a:path h="7197770" w="11335071">
                <a:moveTo>
                  <a:pt x="0" y="0"/>
                </a:moveTo>
                <a:lnTo>
                  <a:pt x="11335072" y="0"/>
                </a:lnTo>
                <a:lnTo>
                  <a:pt x="11335072" y="7197770"/>
                </a:lnTo>
                <a:lnTo>
                  <a:pt x="0" y="71977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資料庫建立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455946" y="1503464"/>
            <a:ext cx="5379532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transactions 實際建制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58062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810415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028700" y="3705098"/>
            <a:ext cx="16431271" cy="451860"/>
          </a:xfrm>
          <a:custGeom>
            <a:avLst/>
            <a:gdLst/>
            <a:ahLst/>
            <a:cxnLst/>
            <a:rect r="r" b="b" t="t" l="l"/>
            <a:pathLst>
              <a:path h="451860" w="16431271">
                <a:moveTo>
                  <a:pt x="0" y="0"/>
                </a:moveTo>
                <a:lnTo>
                  <a:pt x="16431271" y="0"/>
                </a:lnTo>
                <a:lnTo>
                  <a:pt x="16431271" y="451860"/>
                </a:lnTo>
                <a:lnTo>
                  <a:pt x="0" y="4518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8700" y="5810312"/>
            <a:ext cx="16431271" cy="451860"/>
          </a:xfrm>
          <a:custGeom>
            <a:avLst/>
            <a:gdLst/>
            <a:ahLst/>
            <a:cxnLst/>
            <a:rect r="r" b="b" t="t" l="l"/>
            <a:pathLst>
              <a:path h="451860" w="16431271">
                <a:moveTo>
                  <a:pt x="0" y="0"/>
                </a:moveTo>
                <a:lnTo>
                  <a:pt x="16431271" y="0"/>
                </a:lnTo>
                <a:lnTo>
                  <a:pt x="16431271" y="451860"/>
                </a:lnTo>
                <a:lnTo>
                  <a:pt x="0" y="4518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資料庫建立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275604" y="1503464"/>
            <a:ext cx="6474422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transactions完整性限制測試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35710" y="2848511"/>
            <a:ext cx="8698104" cy="67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type輸入除了Income跟Expense以外的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4912230"/>
            <a:ext cx="8698104" cy="67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amount輸入負數金額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資料庫建立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189483" y="1503464"/>
            <a:ext cx="1909033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budgets</a:t>
            </a:r>
          </a:p>
        </p:txBody>
      </p:sp>
      <p:graphicFrame>
        <p:nvGraphicFramePr>
          <p:cNvPr name="Object 15" id="15"/>
          <p:cNvGraphicFramePr/>
          <p:nvPr/>
        </p:nvGraphicFramePr>
        <p:xfrm>
          <a:off x="3644352" y="3085173"/>
          <a:ext cx="5029200" cy="3352800"/>
        </p:xfrm>
        <a:graphic>
          <a:graphicData uri="http://schemas.openxmlformats.org/presentationml/2006/ole">
            <p:oleObj imgW="6032500" imgH="43561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資料庫建立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91657" y="1503464"/>
            <a:ext cx="4504685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budgets完整性限制</a:t>
            </a:r>
          </a:p>
        </p:txBody>
      </p:sp>
      <p:graphicFrame>
        <p:nvGraphicFramePr>
          <p:cNvPr name="Object 15" id="15"/>
          <p:cNvGraphicFramePr/>
          <p:nvPr/>
        </p:nvGraphicFramePr>
        <p:xfrm>
          <a:off x="1683223" y="3085173"/>
          <a:ext cx="2514600" cy="3352800"/>
        </p:xfrm>
        <a:graphic>
          <a:graphicData uri="http://schemas.openxmlformats.org/presentationml/2006/ole">
            <p:oleObj imgW="3175000" imgH="40132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226021" y="1553307"/>
            <a:ext cx="3835958" cy="854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用戶管理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91595" y="2923248"/>
            <a:ext cx="14104810" cy="2879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5" indent="-431797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可以用</a:t>
            </a:r>
            <a:r>
              <a:rPr lang="en-US" sz="3999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電子郵件</a:t>
            </a: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進行註冊，也有</a:t>
            </a:r>
            <a:r>
              <a:rPr lang="en-US" sz="3999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忘記密碼</a:t>
            </a: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與</a:t>
            </a:r>
            <a:r>
              <a:rPr lang="en-US" sz="3999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修改密碼</a:t>
            </a: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功能(密碼存在另外一個資料庫)。</a:t>
            </a:r>
          </a:p>
          <a:p>
            <a:pPr algn="just" marL="863595" indent="-431797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可以修改</a:t>
            </a:r>
            <a:r>
              <a:rPr lang="en-US" sz="3999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使用者名稱</a:t>
            </a: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、更換</a:t>
            </a:r>
            <a:r>
              <a:rPr lang="en-US" sz="3999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電子郵件</a:t>
            </a: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。</a:t>
            </a:r>
          </a:p>
          <a:p>
            <a:pPr algn="just" marL="863595" indent="-431797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支援依照分類名稱</a:t>
            </a:r>
            <a:r>
              <a:rPr lang="en-US" sz="3999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查詢交易明細</a:t>
            </a: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和</a:t>
            </a:r>
            <a:r>
              <a:rPr lang="en-US" sz="3999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統計報表</a:t>
            </a: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。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875411" y="256443"/>
            <a:ext cx="9884640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系統需求-一般使用者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資料庫建立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613546" y="1486632"/>
            <a:ext cx="3060909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budgets SQL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17266" y="2213063"/>
            <a:ext cx="14007703" cy="625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CREATE TABLE budgets (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budget_id</a:t>
            </a:r>
            <a:r>
              <a:rPr lang="en-US" sz="350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INT AUTO_INCREMENT PRIMARY KEY,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user_id</a:t>
            </a:r>
            <a:r>
              <a:rPr lang="en-US" sz="350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INT,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category_id</a:t>
            </a:r>
            <a:r>
              <a:rPr lang="en-US" sz="350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INT,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year</a:t>
            </a:r>
            <a:r>
              <a:rPr lang="en-US" sz="350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INT NOT NULL CHECK (year REGEXP '^[1-9][0-9]{3}$'),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month</a:t>
            </a:r>
            <a:r>
              <a:rPr lang="en-US" sz="350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INT NOT NULL CHECK (month BETWEEN 1 AND 12),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budget_limit</a:t>
            </a:r>
            <a:r>
              <a:rPr lang="en-US" sz="350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INT NOT NULL CHECK (budget_limit &gt;= 0),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spent_amount</a:t>
            </a:r>
            <a:r>
              <a:rPr lang="en-US" sz="350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INT DEFAULT 0 CHECK (spent_amount &gt;= 0),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FOREIGN KEY (user_id) REFERENCES users(user_id),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FOREIGN KEY (category_id) REFERENCES categories(category_id));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852942" y="2693208"/>
            <a:ext cx="12585539" cy="6686068"/>
          </a:xfrm>
          <a:custGeom>
            <a:avLst/>
            <a:gdLst/>
            <a:ahLst/>
            <a:cxnLst/>
            <a:rect r="r" b="b" t="t" l="l"/>
            <a:pathLst>
              <a:path h="6686068" w="12585539">
                <a:moveTo>
                  <a:pt x="0" y="0"/>
                </a:moveTo>
                <a:lnTo>
                  <a:pt x="12585540" y="0"/>
                </a:lnTo>
                <a:lnTo>
                  <a:pt x="12585540" y="6686068"/>
                </a:lnTo>
                <a:lnTo>
                  <a:pt x="0" y="66860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資料庫建立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891657" y="1503464"/>
            <a:ext cx="4504685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budgets實際建置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148559" y="4130485"/>
            <a:ext cx="15990882" cy="499715"/>
          </a:xfrm>
          <a:custGeom>
            <a:avLst/>
            <a:gdLst/>
            <a:ahLst/>
            <a:cxnLst/>
            <a:rect r="r" b="b" t="t" l="l"/>
            <a:pathLst>
              <a:path h="499715" w="15990882">
                <a:moveTo>
                  <a:pt x="0" y="0"/>
                </a:moveTo>
                <a:lnTo>
                  <a:pt x="15990882" y="0"/>
                </a:lnTo>
                <a:lnTo>
                  <a:pt x="15990882" y="499715"/>
                </a:lnTo>
                <a:lnTo>
                  <a:pt x="0" y="4997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32124" y="6781200"/>
            <a:ext cx="16255825" cy="487675"/>
          </a:xfrm>
          <a:custGeom>
            <a:avLst/>
            <a:gdLst/>
            <a:ahLst/>
            <a:cxnLst/>
            <a:rect r="r" b="b" t="t" l="l"/>
            <a:pathLst>
              <a:path h="487675" w="16255825">
                <a:moveTo>
                  <a:pt x="0" y="0"/>
                </a:moveTo>
                <a:lnTo>
                  <a:pt x="16255825" y="0"/>
                </a:lnTo>
                <a:lnTo>
                  <a:pt x="16255825" y="487675"/>
                </a:lnTo>
                <a:lnTo>
                  <a:pt x="0" y="4876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資料庫建立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370059" y="1503464"/>
            <a:ext cx="5547882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budgets完整性限制測試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20450" y="3181754"/>
            <a:ext cx="8698104" cy="67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year輸入大於4碼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68418" y="5863433"/>
            <a:ext cx="8698104" cy="67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month輸入13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資料庫建立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608248" y="1486632"/>
            <a:ext cx="3071503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saving_goals</a:t>
            </a:r>
          </a:p>
        </p:txBody>
      </p:sp>
      <p:graphicFrame>
        <p:nvGraphicFramePr>
          <p:cNvPr name="Object 15" id="15"/>
          <p:cNvGraphicFramePr/>
          <p:nvPr/>
        </p:nvGraphicFramePr>
        <p:xfrm>
          <a:off x="2305968" y="2667678"/>
          <a:ext cx="5029200" cy="4191000"/>
        </p:xfrm>
        <a:graphic>
          <a:graphicData uri="http://schemas.openxmlformats.org/presentationml/2006/ole">
            <p:oleObj imgW="6032500" imgH="51943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資料庫建立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317792" y="1503464"/>
            <a:ext cx="5652415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saving_goals完整性限制</a:t>
            </a:r>
          </a:p>
        </p:txBody>
      </p:sp>
      <p:graphicFrame>
        <p:nvGraphicFramePr>
          <p:cNvPr name="Object 15" id="15"/>
          <p:cNvGraphicFramePr/>
          <p:nvPr/>
        </p:nvGraphicFramePr>
        <p:xfrm>
          <a:off x="488343" y="2863928"/>
          <a:ext cx="2514600" cy="4191000"/>
        </p:xfrm>
        <a:graphic>
          <a:graphicData uri="http://schemas.openxmlformats.org/presentationml/2006/ole">
            <p:oleObj imgW="3352800" imgH="50292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資料庫建立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977359" y="1486632"/>
            <a:ext cx="4333283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saving_goals SQL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58972" y="2254442"/>
            <a:ext cx="16929028" cy="7069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3"/>
              </a:lnSpc>
              <a:spcBef>
                <a:spcPct val="0"/>
              </a:spcBef>
            </a:pPr>
            <a:r>
              <a:rPr lang="en-US" sz="2823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CREATE TABLE saving_goals (</a:t>
            </a:r>
          </a:p>
          <a:p>
            <a:pPr algn="l">
              <a:lnSpc>
                <a:spcPts val="3953"/>
              </a:lnSpc>
              <a:spcBef>
                <a:spcPct val="0"/>
              </a:spcBef>
            </a:pPr>
            <a:r>
              <a:rPr lang="en-US" sz="2823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goal_id</a:t>
            </a:r>
            <a:r>
              <a:rPr lang="en-US" sz="2823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INT AUTO_INCREMENT PRIMARY KEY,</a:t>
            </a:r>
          </a:p>
          <a:p>
            <a:pPr algn="l">
              <a:lnSpc>
                <a:spcPts val="3953"/>
              </a:lnSpc>
              <a:spcBef>
                <a:spcPct val="0"/>
              </a:spcBef>
            </a:pPr>
            <a:r>
              <a:rPr lang="en-US" sz="2823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user_id</a:t>
            </a:r>
            <a:r>
              <a:rPr lang="en-US" sz="2823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INT,</a:t>
            </a:r>
          </a:p>
          <a:p>
            <a:pPr algn="l">
              <a:lnSpc>
                <a:spcPts val="3953"/>
              </a:lnSpc>
              <a:spcBef>
                <a:spcPct val="0"/>
              </a:spcBef>
            </a:pPr>
            <a:r>
              <a:rPr lang="en-US" sz="2823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name</a:t>
            </a:r>
            <a:r>
              <a:rPr lang="en-US" sz="2823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VARCHAR(50) NOT NULL CHECK (TRIM(name) &lt;&gt; '' AND name NOT REGEXP '[0-9]'),</a:t>
            </a:r>
          </a:p>
          <a:p>
            <a:pPr algn="l">
              <a:lnSpc>
                <a:spcPts val="3953"/>
              </a:lnSpc>
              <a:spcBef>
                <a:spcPct val="0"/>
              </a:spcBef>
            </a:pPr>
            <a:r>
              <a:rPr lang="en-US" sz="2823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target_amount</a:t>
            </a:r>
            <a:r>
              <a:rPr lang="en-US" sz="2823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INT NOT NULL CHECK (target_amount &gt; 0),</a:t>
            </a:r>
          </a:p>
          <a:p>
            <a:pPr algn="l">
              <a:lnSpc>
                <a:spcPts val="3953"/>
              </a:lnSpc>
              <a:spcBef>
                <a:spcPct val="0"/>
              </a:spcBef>
            </a:pPr>
            <a:r>
              <a:rPr lang="en-US" sz="2823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current_amount</a:t>
            </a:r>
            <a:r>
              <a:rPr lang="en-US" sz="2823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INT DEFAULT 0 CHECK (current_amount &gt;= 0),</a:t>
            </a:r>
          </a:p>
          <a:p>
            <a:pPr algn="l">
              <a:lnSpc>
                <a:spcPts val="3953"/>
              </a:lnSpc>
              <a:spcBef>
                <a:spcPct val="0"/>
              </a:spcBef>
            </a:pPr>
            <a:r>
              <a:rPr lang="en-US" sz="2823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start_date</a:t>
            </a:r>
            <a:r>
              <a:rPr lang="en-US" sz="2823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DATE NOT NULL CHECK (start_date REGEXP '^[0-9]{4}-(0[1-9]|1[0-2])-(0[1-9]|[12][0-9]|3[01])$'),</a:t>
            </a:r>
          </a:p>
          <a:p>
            <a:pPr algn="l">
              <a:lnSpc>
                <a:spcPts val="3953"/>
              </a:lnSpc>
              <a:spcBef>
                <a:spcPct val="0"/>
              </a:spcBef>
            </a:pPr>
            <a:r>
              <a:rPr lang="en-US" sz="2823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end_date</a:t>
            </a:r>
            <a:r>
              <a:rPr lang="en-US" sz="2823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DATE NOT NULL  CHECK (end_date REGEXP '^[0-9]{4}-(0[1-9]|1[0-2])-(0[1-9]|[12][0-9]|3[01])$'),</a:t>
            </a:r>
          </a:p>
          <a:p>
            <a:pPr algn="l">
              <a:lnSpc>
                <a:spcPts val="3953"/>
              </a:lnSpc>
              <a:spcBef>
                <a:spcPct val="0"/>
              </a:spcBef>
            </a:pPr>
            <a:r>
              <a:rPr lang="en-US" sz="2823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status</a:t>
            </a:r>
            <a:r>
              <a:rPr lang="en-US" sz="2823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VARCHAR(20) DEFAULT 'Active' CHECK (status IN ('Active', 'Completed') AND status REGEXP '^[A-Za-z]+$'),</a:t>
            </a:r>
          </a:p>
          <a:p>
            <a:pPr algn="l">
              <a:lnSpc>
                <a:spcPts val="3953"/>
              </a:lnSpc>
              <a:spcBef>
                <a:spcPct val="0"/>
              </a:spcBef>
            </a:pPr>
            <a:r>
              <a:rPr lang="en-US" sz="2823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created_at</a:t>
            </a:r>
            <a:r>
              <a:rPr lang="en-US" sz="2823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TIMESTAMP DEFAULT CURRENT_TIMESTAMP,</a:t>
            </a:r>
          </a:p>
          <a:p>
            <a:pPr algn="l">
              <a:lnSpc>
                <a:spcPts val="3953"/>
              </a:lnSpc>
              <a:spcBef>
                <a:spcPct val="0"/>
              </a:spcBef>
            </a:pPr>
            <a:r>
              <a:rPr lang="en-US" sz="2823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FOREIGN KEY (user_id) REFERENCES users(user_id));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569057" y="3880535"/>
            <a:ext cx="15300851" cy="3691330"/>
          </a:xfrm>
          <a:custGeom>
            <a:avLst/>
            <a:gdLst/>
            <a:ahLst/>
            <a:cxnLst/>
            <a:rect r="r" b="b" t="t" l="l"/>
            <a:pathLst>
              <a:path h="3691330" w="15300851">
                <a:moveTo>
                  <a:pt x="0" y="0"/>
                </a:moveTo>
                <a:lnTo>
                  <a:pt x="15300851" y="0"/>
                </a:lnTo>
                <a:lnTo>
                  <a:pt x="15300851" y="3691331"/>
                </a:lnTo>
                <a:lnTo>
                  <a:pt x="0" y="36913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資料庫建立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457119" y="1486632"/>
            <a:ext cx="5373763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saving_goals 實際建制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135710" y="3855290"/>
            <a:ext cx="16123590" cy="322472"/>
          </a:xfrm>
          <a:custGeom>
            <a:avLst/>
            <a:gdLst/>
            <a:ahLst/>
            <a:cxnLst/>
            <a:rect r="r" b="b" t="t" l="l"/>
            <a:pathLst>
              <a:path h="322472" w="16123590">
                <a:moveTo>
                  <a:pt x="0" y="0"/>
                </a:moveTo>
                <a:lnTo>
                  <a:pt x="16123590" y="0"/>
                </a:lnTo>
                <a:lnTo>
                  <a:pt x="16123590" y="322472"/>
                </a:lnTo>
                <a:lnTo>
                  <a:pt x="0" y="3224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25870" y="6733989"/>
            <a:ext cx="16333430" cy="326669"/>
          </a:xfrm>
          <a:custGeom>
            <a:avLst/>
            <a:gdLst/>
            <a:ahLst/>
            <a:cxnLst/>
            <a:rect r="r" b="b" t="t" l="l"/>
            <a:pathLst>
              <a:path h="326669" w="16333430">
                <a:moveTo>
                  <a:pt x="0" y="0"/>
                </a:moveTo>
                <a:lnTo>
                  <a:pt x="16333430" y="0"/>
                </a:lnTo>
                <a:lnTo>
                  <a:pt x="16333430" y="326669"/>
                </a:lnTo>
                <a:lnTo>
                  <a:pt x="0" y="3266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資料庫建立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686012" y="1619375"/>
            <a:ext cx="6915976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saving_goals完整性限制測試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35710" y="2848511"/>
            <a:ext cx="8698104" cy="67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target_amount輸入值小於0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5876009"/>
            <a:ext cx="8698104" cy="67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status輸入不為Active或Completed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資料庫建立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122559" y="1486632"/>
            <a:ext cx="4042882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feedback_reports</a:t>
            </a:r>
          </a:p>
        </p:txBody>
      </p:sp>
      <p:graphicFrame>
        <p:nvGraphicFramePr>
          <p:cNvPr name="Object 15" id="15"/>
          <p:cNvGraphicFramePr/>
          <p:nvPr/>
        </p:nvGraphicFramePr>
        <p:xfrm>
          <a:off x="2839430" y="3085173"/>
          <a:ext cx="5029200" cy="2933700"/>
        </p:xfrm>
        <a:graphic>
          <a:graphicData uri="http://schemas.openxmlformats.org/presentationml/2006/ole">
            <p:oleObj imgW="6032500" imgH="39370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資料庫建立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863951" y="1503464"/>
            <a:ext cx="6560097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feedback_reports完整性限制</a:t>
            </a:r>
          </a:p>
        </p:txBody>
      </p:sp>
      <p:graphicFrame>
        <p:nvGraphicFramePr>
          <p:cNvPr name="Object 15" id="15"/>
          <p:cNvGraphicFramePr/>
          <p:nvPr/>
        </p:nvGraphicFramePr>
        <p:xfrm>
          <a:off x="2983745" y="3085173"/>
          <a:ext cx="2514600" cy="2933700"/>
        </p:xfrm>
        <a:graphic>
          <a:graphicData uri="http://schemas.openxmlformats.org/presentationml/2006/ole">
            <p:oleObj imgW="3098800" imgH="35179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226021" y="1553307"/>
            <a:ext cx="4618356" cy="854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建立每月預算表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33040" y="2923248"/>
            <a:ext cx="16021919" cy="2879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5" indent="-431797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使用者可以根據</a:t>
            </a:r>
            <a:r>
              <a:rPr lang="en-US" sz="3999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建立的分類</a:t>
            </a: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去分配每月預算。</a:t>
            </a:r>
          </a:p>
          <a:p>
            <a:pPr algn="just" marL="863595" indent="-431797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系統在首頁會顯示</a:t>
            </a:r>
            <a:r>
              <a:rPr lang="en-US" sz="3999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當月預算表</a:t>
            </a: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與</a:t>
            </a:r>
            <a:r>
              <a:rPr lang="en-US" sz="3999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花費狀況</a:t>
            </a: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，使用者可以查詢當前年份月份的預算花費狀況細節。</a:t>
            </a:r>
          </a:p>
          <a:p>
            <a:pPr algn="just" marL="863595" indent="-431797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系統將在預算即將超標時</a:t>
            </a:r>
            <a:r>
              <a:rPr lang="en-US" sz="3999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警示使用者</a:t>
            </a: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需要節制支出。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875411" y="256443"/>
            <a:ext cx="9884640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系統需求-一般使用者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資料庫建立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531480" y="1503464"/>
            <a:ext cx="5225040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feedback_reports SQL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65718" y="2961348"/>
            <a:ext cx="17122282" cy="4802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0"/>
              </a:lnSpc>
              <a:spcBef>
                <a:spcPct val="0"/>
              </a:spcBef>
            </a:pPr>
            <a:r>
              <a:rPr lang="en-US" sz="2971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CREATE TABLE feedback_reports (</a:t>
            </a:r>
          </a:p>
          <a:p>
            <a:pPr algn="l">
              <a:lnSpc>
                <a:spcPts val="4160"/>
              </a:lnSpc>
              <a:spcBef>
                <a:spcPct val="0"/>
              </a:spcBef>
            </a:pPr>
            <a:r>
              <a:rPr lang="en-US" sz="2971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report_id</a:t>
            </a:r>
            <a:r>
              <a:rPr lang="en-US" sz="2971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INT AUTO_INCREMENT PRIMARY KEY,</a:t>
            </a:r>
          </a:p>
          <a:p>
            <a:pPr algn="l">
              <a:lnSpc>
                <a:spcPts val="4160"/>
              </a:lnSpc>
              <a:spcBef>
                <a:spcPct val="0"/>
              </a:spcBef>
            </a:pPr>
            <a:r>
              <a:rPr lang="en-US" sz="2971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user_id</a:t>
            </a:r>
            <a:r>
              <a:rPr lang="en-US" sz="2971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INT,</a:t>
            </a:r>
          </a:p>
          <a:p>
            <a:pPr algn="l">
              <a:lnSpc>
                <a:spcPts val="4160"/>
              </a:lnSpc>
              <a:spcBef>
                <a:spcPct val="0"/>
              </a:spcBef>
            </a:pPr>
            <a:r>
              <a:rPr lang="en-US" sz="2971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report_type</a:t>
            </a:r>
            <a:r>
              <a:rPr lang="en-US" sz="2971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CHAR(10) NOT NULL CHECK (report_type IN ('Bug', 'Suggestion')),</a:t>
            </a:r>
          </a:p>
          <a:p>
            <a:pPr algn="l">
              <a:lnSpc>
                <a:spcPts val="4160"/>
              </a:lnSpc>
              <a:spcBef>
                <a:spcPct val="0"/>
              </a:spcBef>
            </a:pPr>
            <a:r>
              <a:rPr lang="en-US" sz="2971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title</a:t>
            </a:r>
            <a:r>
              <a:rPr lang="en-US" sz="2971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VARCHAR(100) NOT NULL CHECK (TRIM(title) &lt;&gt; '' AND title NOT REGEXP '[0-9]'), </a:t>
            </a:r>
          </a:p>
          <a:p>
            <a:pPr algn="l">
              <a:lnSpc>
                <a:spcPts val="4160"/>
              </a:lnSpc>
              <a:spcBef>
                <a:spcPct val="0"/>
              </a:spcBef>
            </a:pPr>
            <a:r>
              <a:rPr lang="en-US" sz="2971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content</a:t>
            </a:r>
            <a:r>
              <a:rPr lang="en-US" sz="2971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VARCHAR(100) NOT NULL CHECK (TRIM(content) &lt;&gt; '' AND content NOT REGEXP '[0-9]'), </a:t>
            </a:r>
          </a:p>
          <a:p>
            <a:pPr algn="l">
              <a:lnSpc>
                <a:spcPts val="4160"/>
              </a:lnSpc>
              <a:spcBef>
                <a:spcPct val="0"/>
              </a:spcBef>
            </a:pPr>
            <a:r>
              <a:rPr lang="en-US" sz="2971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created_at</a:t>
            </a:r>
            <a:r>
              <a:rPr lang="en-US" sz="2971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TIMESTAMP DEFAULT CURRENT_TIMESTAMP,</a:t>
            </a:r>
          </a:p>
          <a:p>
            <a:pPr algn="l">
              <a:lnSpc>
                <a:spcPts val="4160"/>
              </a:lnSpc>
              <a:spcBef>
                <a:spcPct val="0"/>
              </a:spcBef>
            </a:pPr>
            <a:r>
              <a:rPr lang="en-US" sz="2971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FOREIGN KEY (user_id) REFERENCES users(user_id));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692371" y="3517611"/>
            <a:ext cx="16903258" cy="3507426"/>
          </a:xfrm>
          <a:custGeom>
            <a:avLst/>
            <a:gdLst/>
            <a:ahLst/>
            <a:cxnLst/>
            <a:rect r="r" b="b" t="t" l="l"/>
            <a:pathLst>
              <a:path h="3507426" w="16903258">
                <a:moveTo>
                  <a:pt x="0" y="0"/>
                </a:moveTo>
                <a:lnTo>
                  <a:pt x="16903258" y="0"/>
                </a:lnTo>
                <a:lnTo>
                  <a:pt x="16903258" y="3507426"/>
                </a:lnTo>
                <a:lnTo>
                  <a:pt x="0" y="35074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資料庫建立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984247" y="1503464"/>
            <a:ext cx="6319506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feedback_reports實際建制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144382" y="3875359"/>
            <a:ext cx="15999236" cy="519975"/>
          </a:xfrm>
          <a:custGeom>
            <a:avLst/>
            <a:gdLst/>
            <a:ahLst/>
            <a:cxnLst/>
            <a:rect r="r" b="b" t="t" l="l"/>
            <a:pathLst>
              <a:path h="519975" w="15999236">
                <a:moveTo>
                  <a:pt x="0" y="0"/>
                </a:moveTo>
                <a:lnTo>
                  <a:pt x="15999236" y="0"/>
                </a:lnTo>
                <a:lnTo>
                  <a:pt x="15999236" y="519975"/>
                </a:lnTo>
                <a:lnTo>
                  <a:pt x="0" y="5199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58521" y="7025037"/>
            <a:ext cx="16770957" cy="482165"/>
          </a:xfrm>
          <a:custGeom>
            <a:avLst/>
            <a:gdLst/>
            <a:ahLst/>
            <a:cxnLst/>
            <a:rect r="r" b="b" t="t" l="l"/>
            <a:pathLst>
              <a:path h="482165" w="16770957">
                <a:moveTo>
                  <a:pt x="0" y="0"/>
                </a:moveTo>
                <a:lnTo>
                  <a:pt x="16770958" y="0"/>
                </a:lnTo>
                <a:lnTo>
                  <a:pt x="16770958" y="482165"/>
                </a:lnTo>
                <a:lnTo>
                  <a:pt x="0" y="4821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資料庫建立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272203" y="1486632"/>
            <a:ext cx="7850604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feedback_reports完整性限制測試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35710" y="2848511"/>
            <a:ext cx="9720732" cy="67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report_type輸入除了Bug和Suggestion以外的字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5876009"/>
            <a:ext cx="8698104" cy="67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title包含數字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資料庫建立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38203" y="1486632"/>
            <a:ext cx="2211594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blacklist</a:t>
            </a:r>
          </a:p>
        </p:txBody>
      </p:sp>
      <p:graphicFrame>
        <p:nvGraphicFramePr>
          <p:cNvPr name="Object 15" id="15"/>
          <p:cNvGraphicFramePr/>
          <p:nvPr/>
        </p:nvGraphicFramePr>
        <p:xfrm>
          <a:off x="3651566" y="3085173"/>
          <a:ext cx="5029200" cy="2514600"/>
        </p:xfrm>
        <a:graphic>
          <a:graphicData uri="http://schemas.openxmlformats.org/presentationml/2006/ole">
            <p:oleObj imgW="6032500" imgH="35179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資料庫建立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19406" y="1503464"/>
            <a:ext cx="4649188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blacklist完整性限制</a:t>
            </a:r>
          </a:p>
        </p:txBody>
      </p:sp>
      <p:graphicFrame>
        <p:nvGraphicFramePr>
          <p:cNvPr name="Object 15" id="15"/>
          <p:cNvGraphicFramePr/>
          <p:nvPr/>
        </p:nvGraphicFramePr>
        <p:xfrm>
          <a:off x="1972555" y="3049256"/>
          <a:ext cx="2514600" cy="2514600"/>
        </p:xfrm>
        <a:graphic>
          <a:graphicData uri="http://schemas.openxmlformats.org/presentationml/2006/ole">
            <p:oleObj imgW="3009900" imgH="30099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資料庫建立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18783" y="1503464"/>
            <a:ext cx="3250434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blacklist SQL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53941" y="3133653"/>
            <a:ext cx="16834059" cy="5061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0"/>
              </a:lnSpc>
              <a:spcBef>
                <a:spcPct val="0"/>
              </a:spcBef>
            </a:pPr>
            <a:r>
              <a:rPr lang="en-US" sz="313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CREATE TABLE blacklist (</a:t>
            </a:r>
          </a:p>
          <a:p>
            <a:pPr algn="l">
              <a:lnSpc>
                <a:spcPts val="4390"/>
              </a:lnSpc>
              <a:spcBef>
                <a:spcPct val="0"/>
              </a:spcBef>
            </a:pPr>
            <a:r>
              <a:rPr lang="en-US" sz="3136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blacklist_id</a:t>
            </a:r>
            <a:r>
              <a:rPr lang="en-US" sz="313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INT AUTO_INCREMENT PRIMARY KEY,</a:t>
            </a:r>
          </a:p>
          <a:p>
            <a:pPr algn="l">
              <a:lnSpc>
                <a:spcPts val="4390"/>
              </a:lnSpc>
              <a:spcBef>
                <a:spcPct val="0"/>
              </a:spcBef>
            </a:pPr>
            <a:r>
              <a:rPr lang="en-US" sz="3136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user_id</a:t>
            </a:r>
            <a:r>
              <a:rPr lang="en-US" sz="313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INT ,</a:t>
            </a:r>
          </a:p>
          <a:p>
            <a:pPr algn="l">
              <a:lnSpc>
                <a:spcPts val="4390"/>
              </a:lnSpc>
              <a:spcBef>
                <a:spcPct val="0"/>
              </a:spcBef>
            </a:pPr>
            <a:r>
              <a:rPr lang="en-US" sz="3136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reason</a:t>
            </a:r>
            <a:r>
              <a:rPr lang="en-US" sz="313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CHAR(200) NOT NULL CHECK (TRIM(reason) &lt;&gt; '' AND reason NOT REGEXP '[0-9]'), </a:t>
            </a:r>
          </a:p>
          <a:p>
            <a:pPr algn="l">
              <a:lnSpc>
                <a:spcPts val="4390"/>
              </a:lnSpc>
              <a:spcBef>
                <a:spcPct val="0"/>
              </a:spcBef>
            </a:pPr>
            <a:r>
              <a:rPr lang="en-US" sz="3136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blocked_at</a:t>
            </a:r>
            <a:r>
              <a:rPr lang="en-US" sz="313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TIMESTAMP DEFAULT CURRENT_TIMESTAMP,</a:t>
            </a:r>
          </a:p>
          <a:p>
            <a:pPr algn="l">
              <a:lnSpc>
                <a:spcPts val="4390"/>
              </a:lnSpc>
              <a:spcBef>
                <a:spcPct val="0"/>
              </a:spcBef>
            </a:pPr>
            <a:r>
              <a:rPr lang="en-US" sz="3136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blocked_by</a:t>
            </a:r>
            <a:r>
              <a:rPr lang="en-US" sz="313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INT,</a:t>
            </a:r>
          </a:p>
          <a:p>
            <a:pPr algn="l">
              <a:lnSpc>
                <a:spcPts val="4390"/>
              </a:lnSpc>
              <a:spcBef>
                <a:spcPct val="0"/>
              </a:spcBef>
            </a:pPr>
            <a:r>
              <a:rPr lang="en-US" sz="313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FOREIGN KEY (user_id) REFERENCES users(user_id),</a:t>
            </a:r>
          </a:p>
          <a:p>
            <a:pPr algn="l">
              <a:lnSpc>
                <a:spcPts val="4390"/>
              </a:lnSpc>
              <a:spcBef>
                <a:spcPct val="0"/>
              </a:spcBef>
            </a:pPr>
            <a:r>
              <a:rPr lang="en-US" sz="313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FOREIGN KEY (blocked_by) REFERENCES managers(manager_id));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569057" y="3085173"/>
            <a:ext cx="15149885" cy="4696464"/>
          </a:xfrm>
          <a:custGeom>
            <a:avLst/>
            <a:gdLst/>
            <a:ahLst/>
            <a:cxnLst/>
            <a:rect r="r" b="b" t="t" l="l"/>
            <a:pathLst>
              <a:path h="4696464" w="15149885">
                <a:moveTo>
                  <a:pt x="0" y="0"/>
                </a:moveTo>
                <a:lnTo>
                  <a:pt x="15149886" y="0"/>
                </a:lnTo>
                <a:lnTo>
                  <a:pt x="15149886" y="4696464"/>
                </a:lnTo>
                <a:lnTo>
                  <a:pt x="0" y="46964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資料庫建立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955626" y="1503464"/>
            <a:ext cx="4376748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blacklist實際建制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088253" y="4783166"/>
            <a:ext cx="16114918" cy="543878"/>
          </a:xfrm>
          <a:custGeom>
            <a:avLst/>
            <a:gdLst/>
            <a:ahLst/>
            <a:cxnLst/>
            <a:rect r="r" b="b" t="t" l="l"/>
            <a:pathLst>
              <a:path h="543878" w="16114918">
                <a:moveTo>
                  <a:pt x="0" y="0"/>
                </a:moveTo>
                <a:lnTo>
                  <a:pt x="16114918" y="0"/>
                </a:lnTo>
                <a:lnTo>
                  <a:pt x="16114918" y="543878"/>
                </a:lnTo>
                <a:lnTo>
                  <a:pt x="0" y="5438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資料庫建立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351881" y="1486632"/>
            <a:ext cx="5584239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blacklist完整性限制測試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88253" y="3812044"/>
            <a:ext cx="8698104" cy="67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reason包含特殊符號</a:t>
            </a:r>
          </a:p>
        </p:txBody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資料庫建立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34620" y="1486632"/>
            <a:ext cx="1422184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debts</a:t>
            </a:r>
          </a:p>
        </p:txBody>
      </p:sp>
      <p:graphicFrame>
        <p:nvGraphicFramePr>
          <p:cNvPr name="Object 15" id="15"/>
          <p:cNvGraphicFramePr/>
          <p:nvPr/>
        </p:nvGraphicFramePr>
        <p:xfrm>
          <a:off x="4599535" y="2665417"/>
          <a:ext cx="5029200" cy="4191000"/>
        </p:xfrm>
        <a:graphic>
          <a:graphicData uri="http://schemas.openxmlformats.org/presentationml/2006/ole">
            <p:oleObj imgW="6032500" imgH="51943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資料庫建立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07600" y="1503464"/>
            <a:ext cx="3876224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debts完整性限制</a:t>
            </a:r>
          </a:p>
        </p:txBody>
      </p:sp>
      <p:graphicFrame>
        <p:nvGraphicFramePr>
          <p:cNvPr name="Object 15" id="15"/>
          <p:cNvGraphicFramePr/>
          <p:nvPr/>
        </p:nvGraphicFramePr>
        <p:xfrm>
          <a:off x="3201692" y="2598917"/>
          <a:ext cx="3771900" cy="4191000"/>
        </p:xfrm>
        <a:graphic>
          <a:graphicData uri="http://schemas.openxmlformats.org/presentationml/2006/ole">
            <p:oleObj imgW="4610100" imgH="50292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226021" y="1553307"/>
            <a:ext cx="3835958" cy="854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問題回報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74818" y="2923248"/>
            <a:ext cx="14138365" cy="2174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5" indent="-431797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提供系統</a:t>
            </a:r>
            <a:r>
              <a:rPr lang="en-US" sz="3999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問題回報單</a:t>
            </a: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，讓使用者可以</a:t>
            </a: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回報</a:t>
            </a: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系統錯誤。</a:t>
            </a:r>
          </a:p>
          <a:p>
            <a:pPr algn="just" marL="863595" indent="-431797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提供使用者</a:t>
            </a:r>
            <a:r>
              <a:rPr lang="en-US" sz="3999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系統回饋表</a:t>
            </a: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，可以給開發者更多功能的意見。</a:t>
            </a:r>
          </a:p>
          <a:p>
            <a:pPr algn="just">
              <a:lnSpc>
                <a:spcPts val="559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4875411" y="256443"/>
            <a:ext cx="9884640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系統需求-一般使用者</a:t>
            </a:r>
          </a:p>
        </p:txBody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資料庫建立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18783" y="1486632"/>
            <a:ext cx="3250434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debts SQL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53941" y="2512750"/>
            <a:ext cx="16834059" cy="7291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0"/>
              </a:lnSpc>
              <a:spcBef>
                <a:spcPct val="0"/>
              </a:spcBef>
            </a:pPr>
            <a:r>
              <a:rPr lang="en-US" sz="313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CREATE TABLE debts (</a:t>
            </a:r>
          </a:p>
          <a:p>
            <a:pPr algn="l">
              <a:lnSpc>
                <a:spcPts val="4390"/>
              </a:lnSpc>
              <a:spcBef>
                <a:spcPct val="0"/>
              </a:spcBef>
            </a:pPr>
            <a:r>
              <a:rPr lang="en-US" sz="313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debt_id INT AUTO_INCREMENT PRIMARY KEY,</a:t>
            </a:r>
          </a:p>
          <a:p>
            <a:pPr algn="l">
              <a:lnSpc>
                <a:spcPts val="4390"/>
              </a:lnSpc>
              <a:spcBef>
                <a:spcPct val="0"/>
              </a:spcBef>
            </a:pPr>
            <a:r>
              <a:rPr lang="en-US" sz="313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user_id INT NOT NULL,</a:t>
            </a:r>
          </a:p>
          <a:p>
            <a:pPr algn="l">
              <a:lnSpc>
                <a:spcPts val="4390"/>
              </a:lnSpc>
              <a:spcBef>
                <a:spcPct val="0"/>
              </a:spcBef>
            </a:pPr>
            <a:r>
              <a:rPr lang="en-US" sz="313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de</a:t>
            </a:r>
            <a:r>
              <a:rPr lang="en-US" sz="313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bt_n</a:t>
            </a:r>
            <a:r>
              <a:rPr lang="en-US" sz="313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a</a:t>
            </a:r>
            <a:r>
              <a:rPr lang="en-US" sz="313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me</a:t>
            </a:r>
            <a:r>
              <a:rPr lang="en-US" sz="313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CHAR(50) NOT NULL CHECK(debt_name REGEXP '^[a-zA-Z\u4e00-\u9fa5]+$'),</a:t>
            </a:r>
          </a:p>
          <a:p>
            <a:pPr algn="l">
              <a:lnSpc>
                <a:spcPts val="4390"/>
              </a:lnSpc>
              <a:spcBef>
                <a:spcPct val="0"/>
              </a:spcBef>
            </a:pPr>
            <a:r>
              <a:rPr lang="en-US" sz="313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debt_amount INTEGER NOT NULL CHECK(debt_amount &gt;= 0),</a:t>
            </a:r>
          </a:p>
          <a:p>
            <a:pPr algn="l">
              <a:lnSpc>
                <a:spcPts val="4390"/>
              </a:lnSpc>
              <a:spcBef>
                <a:spcPct val="0"/>
              </a:spcBef>
            </a:pPr>
            <a:r>
              <a:rPr lang="en-US" sz="313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remaining_amount INTEGER NOT NULL CHECK(remaining_amount &gt;= 0),</a:t>
            </a:r>
          </a:p>
          <a:p>
            <a:pPr algn="l">
              <a:lnSpc>
                <a:spcPts val="4390"/>
              </a:lnSpc>
              <a:spcBef>
                <a:spcPct val="0"/>
              </a:spcBef>
            </a:pPr>
            <a:r>
              <a:rPr lang="en-US" sz="313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start_date DATE NOT NULL,</a:t>
            </a:r>
          </a:p>
          <a:p>
            <a:pPr algn="l">
              <a:lnSpc>
                <a:spcPts val="4390"/>
              </a:lnSpc>
              <a:spcBef>
                <a:spcPct val="0"/>
              </a:spcBef>
            </a:pPr>
            <a:r>
              <a:rPr lang="en-US" sz="313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due_date DATE NOT NULL,</a:t>
            </a:r>
          </a:p>
          <a:p>
            <a:pPr algn="l">
              <a:lnSpc>
                <a:spcPts val="4390"/>
              </a:lnSpc>
              <a:spcBef>
                <a:spcPct val="0"/>
              </a:spcBef>
            </a:pPr>
            <a:r>
              <a:rPr lang="en-US" sz="313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status CHAR(8) DEFAULT 'Active' CHECK(status IN ('Active', 'Paid off')),</a:t>
            </a:r>
          </a:p>
          <a:p>
            <a:pPr algn="l">
              <a:lnSpc>
                <a:spcPts val="4390"/>
              </a:lnSpc>
              <a:spcBef>
                <a:spcPct val="0"/>
              </a:spcBef>
            </a:pPr>
            <a:r>
              <a:rPr lang="en-US" sz="313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c</a:t>
            </a:r>
            <a:r>
              <a:rPr lang="en-US" sz="313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reat</a:t>
            </a:r>
            <a:r>
              <a:rPr lang="en-US" sz="313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ed_at TIMESTAMP DEFAULT CURRENT_TIMESTAMP,</a:t>
            </a:r>
          </a:p>
          <a:p>
            <a:pPr algn="l">
              <a:lnSpc>
                <a:spcPts val="4390"/>
              </a:lnSpc>
              <a:spcBef>
                <a:spcPct val="0"/>
              </a:spcBef>
            </a:pPr>
            <a:r>
              <a:rPr lang="en-US" sz="313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FOREIGN KEY (user_id) REFERENCES users(user_id)</a:t>
            </a:r>
          </a:p>
          <a:p>
            <a:pPr algn="l">
              <a:lnSpc>
                <a:spcPts val="4390"/>
              </a:lnSpc>
              <a:spcBef>
                <a:spcPct val="0"/>
              </a:spcBef>
            </a:pPr>
            <a:r>
              <a:rPr lang="en-US" sz="313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);</a:t>
            </a:r>
          </a:p>
        </p:txBody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840194" y="3439138"/>
            <a:ext cx="14607613" cy="3231934"/>
          </a:xfrm>
          <a:custGeom>
            <a:avLst/>
            <a:gdLst/>
            <a:ahLst/>
            <a:cxnLst/>
            <a:rect r="r" b="b" t="t" l="l"/>
            <a:pathLst>
              <a:path h="3231934" w="14607613">
                <a:moveTo>
                  <a:pt x="0" y="0"/>
                </a:moveTo>
                <a:lnTo>
                  <a:pt x="14607612" y="0"/>
                </a:lnTo>
                <a:lnTo>
                  <a:pt x="14607612" y="3231934"/>
                </a:lnTo>
                <a:lnTo>
                  <a:pt x="0" y="3231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資料庫建立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955626" y="1503464"/>
            <a:ext cx="4376748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debts實際建制</a:t>
            </a:r>
          </a:p>
        </p:txBody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資料庫建立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620541" y="1486632"/>
            <a:ext cx="3050342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notifications</a:t>
            </a:r>
          </a:p>
        </p:txBody>
      </p:sp>
      <p:graphicFrame>
        <p:nvGraphicFramePr>
          <p:cNvPr name="Object 15" id="15"/>
          <p:cNvGraphicFramePr/>
          <p:nvPr/>
        </p:nvGraphicFramePr>
        <p:xfrm>
          <a:off x="4137824" y="2674048"/>
          <a:ext cx="5029200" cy="2933700"/>
        </p:xfrm>
        <a:graphic>
          <a:graphicData uri="http://schemas.openxmlformats.org/presentationml/2006/ole">
            <p:oleObj imgW="6032500" imgH="39370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資料庫建立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286622" y="1486632"/>
            <a:ext cx="5718181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notifications完整性限制</a:t>
            </a:r>
          </a:p>
        </p:txBody>
      </p:sp>
      <p:graphicFrame>
        <p:nvGraphicFramePr>
          <p:cNvPr name="Object 15" id="15"/>
          <p:cNvGraphicFramePr/>
          <p:nvPr/>
        </p:nvGraphicFramePr>
        <p:xfrm>
          <a:off x="4118568" y="2721645"/>
          <a:ext cx="3771900" cy="2933700"/>
        </p:xfrm>
        <a:graphic>
          <a:graphicData uri="http://schemas.openxmlformats.org/presentationml/2006/ole">
            <p:oleObj imgW="4521200" imgH="36830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資料庫建立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21150" y="1486632"/>
            <a:ext cx="4845700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notifications SQL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53941" y="2512750"/>
            <a:ext cx="16834059" cy="5618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0"/>
              </a:lnSpc>
              <a:spcBef>
                <a:spcPct val="0"/>
              </a:spcBef>
            </a:pPr>
            <a:r>
              <a:rPr lang="en-US" sz="313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CREATE TABLE notifications (</a:t>
            </a:r>
          </a:p>
          <a:p>
            <a:pPr algn="l">
              <a:lnSpc>
                <a:spcPts val="4390"/>
              </a:lnSpc>
              <a:spcBef>
                <a:spcPct val="0"/>
              </a:spcBef>
            </a:pPr>
            <a:r>
              <a:rPr lang="en-US" sz="313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notification_id INT AUTO_INCREMENT PRIMARY KEY,</a:t>
            </a:r>
          </a:p>
          <a:p>
            <a:pPr algn="l">
              <a:lnSpc>
                <a:spcPts val="4390"/>
              </a:lnSpc>
              <a:spcBef>
                <a:spcPct val="0"/>
              </a:spcBef>
            </a:pPr>
            <a:r>
              <a:rPr lang="en-US" sz="313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user_id INT NOT NULL,</a:t>
            </a:r>
          </a:p>
          <a:p>
            <a:pPr algn="l">
              <a:lnSpc>
                <a:spcPts val="4390"/>
              </a:lnSpc>
              <a:spcBef>
                <a:spcPct val="0"/>
              </a:spcBef>
            </a:pPr>
            <a:r>
              <a:rPr lang="en-US" sz="313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</a:t>
            </a:r>
            <a:r>
              <a:rPr lang="en-US" sz="313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type</a:t>
            </a:r>
            <a:r>
              <a:rPr lang="en-US" sz="313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CHAR(20) NOT NULL CHECK (type IN ('SavingGoal', 'Budget', 'Recurring', 'Debt', 'bills')),</a:t>
            </a:r>
          </a:p>
          <a:p>
            <a:pPr algn="l">
              <a:lnSpc>
                <a:spcPts val="4390"/>
              </a:lnSpc>
              <a:spcBef>
                <a:spcPct val="0"/>
              </a:spcBef>
            </a:pPr>
            <a:r>
              <a:rPr lang="en-US" sz="313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message CHAR(255) NOT NULL,</a:t>
            </a:r>
          </a:p>
          <a:p>
            <a:pPr algn="l">
              <a:lnSpc>
                <a:spcPts val="4390"/>
              </a:lnSpc>
              <a:spcBef>
                <a:spcPct val="0"/>
              </a:spcBef>
            </a:pPr>
            <a:r>
              <a:rPr lang="en-US" sz="313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sent_at TIMESTAMP DEFAULT CURRENT_TIMESTAMP,</a:t>
            </a:r>
          </a:p>
          <a:p>
            <a:pPr algn="l">
              <a:lnSpc>
                <a:spcPts val="4390"/>
              </a:lnSpc>
              <a:spcBef>
                <a:spcPct val="0"/>
              </a:spcBef>
            </a:pPr>
            <a:r>
              <a:rPr lang="en-US" sz="313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status CHAR(10) DEFAULT 'Unread' CHECK(status IN ('Unread', 'Read')),</a:t>
            </a:r>
          </a:p>
          <a:p>
            <a:pPr algn="l">
              <a:lnSpc>
                <a:spcPts val="4390"/>
              </a:lnSpc>
              <a:spcBef>
                <a:spcPct val="0"/>
              </a:spcBef>
            </a:pPr>
            <a:r>
              <a:rPr lang="en-US" sz="313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FOREIGN KEY (user_id) REFERENCES users(user_id)</a:t>
            </a:r>
          </a:p>
          <a:p>
            <a:pPr algn="l">
              <a:lnSpc>
                <a:spcPts val="4390"/>
              </a:lnSpc>
              <a:spcBef>
                <a:spcPct val="0"/>
              </a:spcBef>
            </a:pPr>
            <a:r>
              <a:rPr lang="en-US" sz="313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);</a:t>
            </a:r>
          </a:p>
        </p:txBody>
      </p: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731608" y="3378051"/>
            <a:ext cx="14824783" cy="3354107"/>
          </a:xfrm>
          <a:custGeom>
            <a:avLst/>
            <a:gdLst/>
            <a:ahLst/>
            <a:cxnLst/>
            <a:rect r="r" b="b" t="t" l="l"/>
            <a:pathLst>
              <a:path h="3354107" w="14824783">
                <a:moveTo>
                  <a:pt x="0" y="0"/>
                </a:moveTo>
                <a:lnTo>
                  <a:pt x="14824784" y="0"/>
                </a:lnTo>
                <a:lnTo>
                  <a:pt x="14824784" y="3354108"/>
                </a:lnTo>
                <a:lnTo>
                  <a:pt x="0" y="33541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資料庫建立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26705" y="1486632"/>
            <a:ext cx="5034590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notifications實際建制</a:t>
            </a:r>
          </a:p>
        </p:txBody>
      </p:sp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資料庫建立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382271" y="1486632"/>
            <a:ext cx="1523459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assets</a:t>
            </a:r>
          </a:p>
        </p:txBody>
      </p:sp>
      <p:graphicFrame>
        <p:nvGraphicFramePr>
          <p:cNvPr name="Object 15" id="15"/>
          <p:cNvGraphicFramePr/>
          <p:nvPr/>
        </p:nvGraphicFramePr>
        <p:xfrm>
          <a:off x="4713436" y="2583133"/>
          <a:ext cx="5029200" cy="2514600"/>
        </p:xfrm>
        <a:graphic>
          <a:graphicData uri="http://schemas.openxmlformats.org/presentationml/2006/ole">
            <p:oleObj imgW="6032500" imgH="35179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資料庫建立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172996" y="1486632"/>
            <a:ext cx="3942008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assets完整性限制</a:t>
            </a:r>
          </a:p>
        </p:txBody>
      </p:sp>
      <p:graphicFrame>
        <p:nvGraphicFramePr>
          <p:cNvPr name="Object 15" id="15"/>
          <p:cNvGraphicFramePr/>
          <p:nvPr/>
        </p:nvGraphicFramePr>
        <p:xfrm>
          <a:off x="1894268" y="2747662"/>
          <a:ext cx="3771900" cy="2514600"/>
        </p:xfrm>
        <a:graphic>
          <a:graphicData uri="http://schemas.openxmlformats.org/presentationml/2006/ole">
            <p:oleObj imgW="4521200" imgH="32639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資料庫建立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73697" y="1486632"/>
            <a:ext cx="2740607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assets SQL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53941" y="2512750"/>
            <a:ext cx="16834059" cy="6176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0"/>
              </a:lnSpc>
              <a:spcBef>
                <a:spcPct val="0"/>
              </a:spcBef>
            </a:pPr>
            <a:r>
              <a:rPr lang="en-US" sz="313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CREATE TABLE assets (</a:t>
            </a:r>
          </a:p>
          <a:p>
            <a:pPr algn="l">
              <a:lnSpc>
                <a:spcPts val="4390"/>
              </a:lnSpc>
              <a:spcBef>
                <a:spcPct val="0"/>
              </a:spcBef>
            </a:pPr>
            <a:r>
              <a:rPr lang="en-US" sz="313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  asset_id INT AUTO_INCREMENT PRIMARY KEY,</a:t>
            </a:r>
          </a:p>
          <a:p>
            <a:pPr algn="l">
              <a:lnSpc>
                <a:spcPts val="4390"/>
              </a:lnSpc>
              <a:spcBef>
                <a:spcPct val="0"/>
              </a:spcBef>
            </a:pPr>
            <a:r>
              <a:rPr lang="en-US" sz="313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  user_id INT NOT NULL,</a:t>
            </a:r>
          </a:p>
          <a:p>
            <a:pPr algn="l">
              <a:lnSpc>
                <a:spcPts val="4390"/>
              </a:lnSpc>
              <a:spcBef>
                <a:spcPct val="0"/>
              </a:spcBef>
            </a:pPr>
            <a:r>
              <a:rPr lang="en-US" sz="313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  asse</a:t>
            </a:r>
            <a:r>
              <a:rPr lang="en-US" sz="313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t_name</a:t>
            </a:r>
            <a:r>
              <a:rPr lang="en-US" sz="313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CHAR(50) NOT NULL CHECK(asset_name REGEXP '^[a-zA-Z\u4e00-\u9fa5]+$'),</a:t>
            </a:r>
          </a:p>
          <a:p>
            <a:pPr algn="l">
              <a:lnSpc>
                <a:spcPts val="4390"/>
              </a:lnSpc>
              <a:spcBef>
                <a:spcPct val="0"/>
              </a:spcBef>
            </a:pPr>
            <a:r>
              <a:rPr lang="en-US" sz="313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  asset_type CHAR(20) CHECK(asset_type IN ('Bank', 'Investment', 'Property', 'Other')),</a:t>
            </a:r>
          </a:p>
          <a:p>
            <a:pPr algn="l">
              <a:lnSpc>
                <a:spcPts val="4390"/>
              </a:lnSpc>
              <a:spcBef>
                <a:spcPct val="0"/>
              </a:spcBef>
            </a:pPr>
            <a:r>
              <a:rPr lang="en-US" sz="313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  balance INT NOT NULL CHECK(balance &gt;= 0),</a:t>
            </a:r>
          </a:p>
          <a:p>
            <a:pPr algn="l">
              <a:lnSpc>
                <a:spcPts val="4390"/>
              </a:lnSpc>
              <a:spcBef>
                <a:spcPct val="0"/>
              </a:spcBef>
            </a:pPr>
            <a:r>
              <a:rPr lang="en-US" sz="313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  created_at TIMESTAMP DEFAULT CURRENT_TIMESTAMP,</a:t>
            </a:r>
          </a:p>
          <a:p>
            <a:pPr algn="l">
              <a:lnSpc>
                <a:spcPts val="4390"/>
              </a:lnSpc>
              <a:spcBef>
                <a:spcPct val="0"/>
              </a:spcBef>
            </a:pPr>
            <a:r>
              <a:rPr lang="en-US" sz="313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  FOREIGN KEY (user_id) REFERENCES users(user_id)</a:t>
            </a:r>
          </a:p>
          <a:p>
            <a:pPr algn="l">
              <a:lnSpc>
                <a:spcPts val="4390"/>
              </a:lnSpc>
              <a:spcBef>
                <a:spcPct val="0"/>
              </a:spcBef>
            </a:pPr>
            <a:r>
              <a:rPr lang="en-US" sz="313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);</a:t>
            </a:r>
          </a:p>
        </p:txBody>
      </p:sp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569057" y="2486160"/>
            <a:ext cx="15460887" cy="5314680"/>
          </a:xfrm>
          <a:custGeom>
            <a:avLst/>
            <a:gdLst/>
            <a:ahLst/>
            <a:cxnLst/>
            <a:rect r="r" b="b" t="t" l="l"/>
            <a:pathLst>
              <a:path h="5314680" w="15460887">
                <a:moveTo>
                  <a:pt x="0" y="0"/>
                </a:moveTo>
                <a:lnTo>
                  <a:pt x="15460887" y="0"/>
                </a:lnTo>
                <a:lnTo>
                  <a:pt x="15460887" y="5314680"/>
                </a:lnTo>
                <a:lnTo>
                  <a:pt x="0" y="53146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資料庫建立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955626" y="1486632"/>
            <a:ext cx="4376748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assets實際建制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應用情境2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080747" y="1611978"/>
            <a:ext cx="8126507" cy="854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設定儲蓄目標&amp;查看交易紀錄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35473" y="2942298"/>
            <a:ext cx="12417055" cy="6245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小宋在上班途中看到目前最新的顯卡推出了，因為要訓練人工智慧模型的需求較大，所以想要在平常的開銷外存一筆錢來購入新的設備。所以小宋登入系統，然後先在首頁看一下目前</a:t>
            </a:r>
            <a:r>
              <a:rPr lang="en-US" sz="3499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哪個分類的花費是不合理的</a:t>
            </a:r>
            <a:r>
              <a:rPr lang="en-US" sz="34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，找到要調整的目標分類後，再去選擇</a:t>
            </a:r>
            <a:r>
              <a:rPr lang="en-US" sz="3499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新增儲蓄目標</a:t>
            </a:r>
            <a:r>
              <a:rPr lang="en-US" sz="34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，設定這個儲蓄目標名稱是顯卡之旅，目標金額是80000，開始日期就設為下個月1號，結束日期設為半年後的1號。等到儲蓄開始日期到達後系統就會在</a:t>
            </a:r>
            <a:r>
              <a:rPr lang="en-US" sz="3499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首頁顯示當前儲蓄金額跟是否到期</a:t>
            </a:r>
            <a:r>
              <a:rPr lang="en-US" sz="34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，目標還沒到達系統就會給予鼓勵，還會提醒使用者注意是否超支。</a:t>
            </a:r>
          </a:p>
          <a:p>
            <a:pPr algn="just">
              <a:lnSpc>
                <a:spcPts val="4899"/>
              </a:lnSpc>
            </a:pPr>
          </a:p>
        </p:txBody>
      </p:sp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資料庫建立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571400" y="1486632"/>
            <a:ext cx="1145200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bills</a:t>
            </a:r>
          </a:p>
        </p:txBody>
      </p:sp>
      <p:graphicFrame>
        <p:nvGraphicFramePr>
          <p:cNvPr name="Object 15" id="15"/>
          <p:cNvGraphicFramePr/>
          <p:nvPr/>
        </p:nvGraphicFramePr>
        <p:xfrm>
          <a:off x="3726946" y="2719728"/>
          <a:ext cx="5029200" cy="3352800"/>
        </p:xfrm>
        <a:graphic>
          <a:graphicData uri="http://schemas.openxmlformats.org/presentationml/2006/ole">
            <p:oleObj imgW="6032500" imgH="43561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資料庫建立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45679" y="1486632"/>
            <a:ext cx="3596641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bills完整性限制</a:t>
            </a:r>
          </a:p>
        </p:txBody>
      </p:sp>
      <p:graphicFrame>
        <p:nvGraphicFramePr>
          <p:cNvPr name="Object 15" id="15"/>
          <p:cNvGraphicFramePr/>
          <p:nvPr/>
        </p:nvGraphicFramePr>
        <p:xfrm>
          <a:off x="3305655" y="2563678"/>
          <a:ext cx="3771900" cy="3352800"/>
        </p:xfrm>
        <a:graphic>
          <a:graphicData uri="http://schemas.openxmlformats.org/presentationml/2006/ole">
            <p:oleObj imgW="4521200" imgH="41021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資料庫建立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995718" y="1486632"/>
            <a:ext cx="2296563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bills SQL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53941" y="2512750"/>
            <a:ext cx="16834059" cy="6733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0"/>
              </a:lnSpc>
              <a:spcBef>
                <a:spcPct val="0"/>
              </a:spcBef>
            </a:pPr>
            <a:r>
              <a:rPr lang="en-US" sz="313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CREATE TABLE bills (</a:t>
            </a:r>
          </a:p>
          <a:p>
            <a:pPr algn="l">
              <a:lnSpc>
                <a:spcPts val="4390"/>
              </a:lnSpc>
              <a:spcBef>
                <a:spcPct val="0"/>
              </a:spcBef>
            </a:pPr>
            <a:r>
              <a:rPr lang="en-US" sz="313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  bill_id INT AUTO_INCREMENT PRIMARY KEY,</a:t>
            </a:r>
          </a:p>
          <a:p>
            <a:pPr algn="l">
              <a:lnSpc>
                <a:spcPts val="4390"/>
              </a:lnSpc>
              <a:spcBef>
                <a:spcPct val="0"/>
              </a:spcBef>
            </a:pPr>
            <a:r>
              <a:rPr lang="en-US" sz="313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  user_id INT NOT NULL,</a:t>
            </a:r>
          </a:p>
          <a:p>
            <a:pPr algn="l">
              <a:lnSpc>
                <a:spcPts val="4390"/>
              </a:lnSpc>
              <a:spcBef>
                <a:spcPct val="0"/>
              </a:spcBef>
            </a:pPr>
            <a:r>
              <a:rPr lang="en-US" sz="313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  bill</a:t>
            </a:r>
            <a:r>
              <a:rPr lang="en-US" sz="313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_name</a:t>
            </a:r>
            <a:r>
              <a:rPr lang="en-US" sz="313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CHAR(50) NOT NULL CHECK(bill_name REGEXP '^[a-zA-Z\u4e00-\u9fa5]+$'),</a:t>
            </a:r>
          </a:p>
          <a:p>
            <a:pPr algn="l">
              <a:lnSpc>
                <a:spcPts val="4390"/>
              </a:lnSpc>
              <a:spcBef>
                <a:spcPct val="0"/>
              </a:spcBef>
            </a:pPr>
            <a:r>
              <a:rPr lang="en-US" sz="313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  amount INT NOT NULL CHECK(amount &gt;= 0),</a:t>
            </a:r>
          </a:p>
          <a:p>
            <a:pPr algn="l">
              <a:lnSpc>
                <a:spcPts val="4390"/>
              </a:lnSpc>
              <a:spcBef>
                <a:spcPct val="0"/>
              </a:spcBef>
            </a:pPr>
            <a:r>
              <a:rPr lang="en-US" sz="313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  due_date DATE NOT NULL,</a:t>
            </a:r>
          </a:p>
          <a:p>
            <a:pPr algn="l">
              <a:lnSpc>
                <a:spcPts val="4390"/>
              </a:lnSpc>
              <a:spcBef>
                <a:spcPct val="0"/>
              </a:spcBef>
            </a:pPr>
            <a:r>
              <a:rPr lang="en-US" sz="313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  status CHAR(10) DEFAULT 'Pending' CHECK(status IN ('Pending', 'Paid', 'Overdue')),</a:t>
            </a:r>
          </a:p>
          <a:p>
            <a:pPr algn="l">
              <a:lnSpc>
                <a:spcPts val="4390"/>
              </a:lnSpc>
              <a:spcBef>
                <a:spcPct val="0"/>
              </a:spcBef>
            </a:pPr>
            <a:r>
              <a:rPr lang="en-US" sz="313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  created_at TIMESTAMP DEFAULT CURRENT_TIMESTAMP,</a:t>
            </a:r>
          </a:p>
          <a:p>
            <a:pPr algn="l">
              <a:lnSpc>
                <a:spcPts val="4390"/>
              </a:lnSpc>
              <a:spcBef>
                <a:spcPct val="0"/>
              </a:spcBef>
            </a:pPr>
            <a:r>
              <a:rPr lang="en-US" sz="313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  FOREIGN KEY (user_id) REFERENCES users(user_id)</a:t>
            </a:r>
          </a:p>
          <a:p>
            <a:pPr algn="l">
              <a:lnSpc>
                <a:spcPts val="4390"/>
              </a:lnSpc>
              <a:spcBef>
                <a:spcPct val="0"/>
              </a:spcBef>
            </a:pPr>
            <a:r>
              <a:rPr lang="en-US" sz="3136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);</a:t>
            </a:r>
          </a:p>
        </p:txBody>
      </p:sp>
    </p:spTree>
  </p:cSld>
  <p:clrMapOvr>
    <a:masterClrMapping/>
  </p:clrMapOvr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828627" y="2576461"/>
            <a:ext cx="14676391" cy="4659754"/>
          </a:xfrm>
          <a:custGeom>
            <a:avLst/>
            <a:gdLst/>
            <a:ahLst/>
            <a:cxnLst/>
            <a:rect r="r" b="b" t="t" l="l"/>
            <a:pathLst>
              <a:path h="4659754" w="14676391">
                <a:moveTo>
                  <a:pt x="0" y="0"/>
                </a:moveTo>
                <a:lnTo>
                  <a:pt x="14676391" y="0"/>
                </a:lnTo>
                <a:lnTo>
                  <a:pt x="14676391" y="4659754"/>
                </a:lnTo>
                <a:lnTo>
                  <a:pt x="0" y="46597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資料庫建立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955626" y="1486632"/>
            <a:ext cx="4376748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bills實際建制</a:t>
            </a:r>
          </a:p>
        </p:txBody>
      </p:sp>
    </p:spTree>
  </p:cSld>
  <p:clrMapOvr>
    <a:masterClrMapping/>
  </p:clrMapOvr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資料庫建立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145515" y="1486632"/>
            <a:ext cx="2000394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invoices</a:t>
            </a:r>
          </a:p>
        </p:txBody>
      </p:sp>
      <p:graphicFrame>
        <p:nvGraphicFramePr>
          <p:cNvPr name="Object 15" id="15"/>
          <p:cNvGraphicFramePr/>
          <p:nvPr/>
        </p:nvGraphicFramePr>
        <p:xfrm>
          <a:off x="3703716" y="2807554"/>
          <a:ext cx="5029200" cy="4610100"/>
        </p:xfrm>
        <a:graphic>
          <a:graphicData uri="http://schemas.openxmlformats.org/presentationml/2006/ole">
            <p:oleObj imgW="6032500" imgH="56134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資料庫建立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60521" y="1486632"/>
            <a:ext cx="4566958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invoices完整性限制</a:t>
            </a:r>
          </a:p>
        </p:txBody>
      </p:sp>
      <p:graphicFrame>
        <p:nvGraphicFramePr>
          <p:cNvPr name="Object 15" id="15"/>
          <p:cNvGraphicFramePr/>
          <p:nvPr/>
        </p:nvGraphicFramePr>
        <p:xfrm>
          <a:off x="2046366" y="2534586"/>
          <a:ext cx="3771900" cy="4610100"/>
        </p:xfrm>
        <a:graphic>
          <a:graphicData uri="http://schemas.openxmlformats.org/presentationml/2006/ole">
            <p:oleObj imgW="4686300" imgH="55245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資料庫建立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59898" y="1486632"/>
            <a:ext cx="3168204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invoices SQL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22109" y="2340847"/>
            <a:ext cx="13643782" cy="7269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58"/>
              </a:lnSpc>
              <a:spcBef>
                <a:spcPct val="0"/>
              </a:spcBef>
            </a:pPr>
            <a:r>
              <a:rPr lang="en-US" sz="2541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CREATE TABLE invoices (</a:t>
            </a:r>
          </a:p>
          <a:p>
            <a:pPr algn="l">
              <a:lnSpc>
                <a:spcPts val="3558"/>
              </a:lnSpc>
              <a:spcBef>
                <a:spcPct val="0"/>
              </a:spcBef>
            </a:pPr>
            <a:r>
              <a:rPr lang="en-US" sz="2541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invoice_id INT AUTO_INCREMENT PRIMARY KEY,</a:t>
            </a:r>
          </a:p>
          <a:p>
            <a:pPr algn="l">
              <a:lnSpc>
                <a:spcPts val="3558"/>
              </a:lnSpc>
              <a:spcBef>
                <a:spcPct val="0"/>
              </a:spcBef>
            </a:pPr>
            <a:r>
              <a:rPr lang="en-US" sz="2541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user_id INT NOT NULL,</a:t>
            </a:r>
          </a:p>
          <a:p>
            <a:pPr algn="l">
              <a:lnSpc>
                <a:spcPts val="3558"/>
              </a:lnSpc>
              <a:spcBef>
                <a:spcPct val="0"/>
              </a:spcBef>
            </a:pPr>
            <a:r>
              <a:rPr lang="en-US" sz="2541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invoice</a:t>
            </a:r>
            <a:r>
              <a:rPr lang="en-US" sz="2541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_number</a:t>
            </a:r>
            <a:r>
              <a:rPr lang="en-US" sz="2541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CHAR(10) NOT NULL CHECK (invoice_number REGEXP '^[A-Z]{2}[0-9]{8}$'),</a:t>
            </a:r>
          </a:p>
          <a:p>
            <a:pPr algn="l">
              <a:lnSpc>
                <a:spcPts val="3558"/>
              </a:lnSpc>
              <a:spcBef>
                <a:spcPct val="0"/>
              </a:spcBef>
            </a:pPr>
            <a:r>
              <a:rPr lang="en-US" sz="2541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amount INT NOT NULL, </a:t>
            </a:r>
          </a:p>
          <a:p>
            <a:pPr algn="l">
              <a:lnSpc>
                <a:spcPts val="3558"/>
              </a:lnSpc>
              <a:spcBef>
                <a:spcPct val="0"/>
              </a:spcBef>
            </a:pPr>
            <a:r>
              <a:rPr lang="en-US" sz="2541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issue_date DATE NOT NULL, </a:t>
            </a:r>
          </a:p>
          <a:p>
            <a:pPr algn="l">
              <a:lnSpc>
                <a:spcPts val="3558"/>
              </a:lnSpc>
              <a:spcBef>
                <a:spcPct val="0"/>
              </a:spcBef>
            </a:pPr>
            <a:r>
              <a:rPr lang="en-US" sz="2541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merchant_name CHAR(100),</a:t>
            </a:r>
          </a:p>
          <a:p>
            <a:pPr algn="l">
              <a:lnSpc>
                <a:spcPts val="3558"/>
              </a:lnSpc>
              <a:spcBef>
                <a:spcPct val="0"/>
              </a:spcBef>
            </a:pPr>
            <a:r>
              <a:rPr lang="en-US" sz="2541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merchant_tax_id CHAR(8), </a:t>
            </a:r>
          </a:p>
          <a:p>
            <a:pPr algn="l">
              <a:lnSpc>
                <a:spcPts val="3558"/>
              </a:lnSpc>
              <a:spcBef>
                <a:spcPct val="0"/>
              </a:spcBef>
            </a:pPr>
            <a:r>
              <a:rPr lang="en-US" sz="2541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transaction_id INT, </a:t>
            </a:r>
          </a:p>
          <a:p>
            <a:pPr algn="l">
              <a:lnSpc>
                <a:spcPts val="3558"/>
              </a:lnSpc>
              <a:spcBef>
                <a:spcPct val="0"/>
              </a:spcBef>
            </a:pPr>
            <a:r>
              <a:rPr lang="en-US" sz="2541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status CHAR(8) DEFAULT 'Pending' CHECK(status IN ('Pending','Won', 'Lost')) ,</a:t>
            </a:r>
          </a:p>
          <a:p>
            <a:pPr algn="l">
              <a:lnSpc>
                <a:spcPts val="3558"/>
              </a:lnSpc>
              <a:spcBef>
                <a:spcPct val="0"/>
              </a:spcBef>
            </a:pPr>
            <a:r>
              <a:rPr lang="en-US" sz="2541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created_at TIMESTAMP DEFAULT CURRENT_TIMESTAMP,</a:t>
            </a:r>
          </a:p>
          <a:p>
            <a:pPr algn="l">
              <a:lnSpc>
                <a:spcPts val="3558"/>
              </a:lnSpc>
              <a:spcBef>
                <a:spcPct val="0"/>
              </a:spcBef>
            </a:pPr>
            <a:r>
              <a:rPr lang="en-US" sz="2541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FOREIGN KEY (user_id) REFERENCES users(user_id),</a:t>
            </a:r>
          </a:p>
          <a:p>
            <a:pPr algn="l">
              <a:lnSpc>
                <a:spcPts val="3558"/>
              </a:lnSpc>
              <a:spcBef>
                <a:spcPct val="0"/>
              </a:spcBef>
            </a:pPr>
            <a:r>
              <a:rPr lang="en-US" sz="2541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FOREIGN KEY (transaction_id) REFERENCES transactions(transaction_id),</a:t>
            </a:r>
          </a:p>
          <a:p>
            <a:pPr algn="l">
              <a:lnSpc>
                <a:spcPts val="3558"/>
              </a:lnSpc>
              <a:spcBef>
                <a:spcPct val="0"/>
              </a:spcBef>
            </a:pPr>
            <a:r>
              <a:rPr lang="en-US" sz="2541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CONSTRAINT unique_invoice UNIQUE (user_id, invoice_number, issue_date)</a:t>
            </a:r>
          </a:p>
          <a:p>
            <a:pPr algn="l">
              <a:lnSpc>
                <a:spcPts val="3558"/>
              </a:lnSpc>
              <a:spcBef>
                <a:spcPct val="0"/>
              </a:spcBef>
            </a:pPr>
            <a:r>
              <a:rPr lang="en-US" sz="2541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);</a:t>
            </a:r>
          </a:p>
        </p:txBody>
      </p:sp>
    </p:spTree>
  </p:cSld>
  <p:clrMapOvr>
    <a:masterClrMapping/>
  </p:clrMapOvr>
</p:sld>
</file>

<file path=ppt/slides/slide7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378119" y="3749504"/>
            <a:ext cx="15172748" cy="2787992"/>
          </a:xfrm>
          <a:custGeom>
            <a:avLst/>
            <a:gdLst/>
            <a:ahLst/>
            <a:cxnLst/>
            <a:rect r="r" b="b" t="t" l="l"/>
            <a:pathLst>
              <a:path h="2787992" w="15172748">
                <a:moveTo>
                  <a:pt x="0" y="0"/>
                </a:moveTo>
                <a:lnTo>
                  <a:pt x="15172748" y="0"/>
                </a:lnTo>
                <a:lnTo>
                  <a:pt x="15172748" y="2787992"/>
                </a:lnTo>
                <a:lnTo>
                  <a:pt x="0" y="27879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資料庫建立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955626" y="1486632"/>
            <a:ext cx="4376748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invoices實際建制</a:t>
            </a:r>
          </a:p>
        </p:txBody>
      </p:sp>
    </p:spTree>
  </p:cSld>
  <p:clrMapOvr>
    <a:masterClrMapping/>
  </p:clrMapOvr>
</p:sld>
</file>

<file path=ppt/slides/slide7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VIEW查詢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283956" y="1503464"/>
            <a:ext cx="5720087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saving_goal_status SQL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427863" y="2342804"/>
            <a:ext cx="11833804" cy="727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8"/>
              </a:lnSpc>
              <a:spcBef>
                <a:spcPct val="0"/>
              </a:spcBef>
            </a:pPr>
            <a:r>
              <a:rPr lang="en-US" sz="292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CREATE VIEW saving_goal_status AS</a:t>
            </a:r>
          </a:p>
          <a:p>
            <a:pPr algn="l">
              <a:lnSpc>
                <a:spcPts val="4088"/>
              </a:lnSpc>
              <a:spcBef>
                <a:spcPct val="0"/>
              </a:spcBef>
            </a:pPr>
            <a:r>
              <a:rPr lang="en-US" sz="292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SELECT </a:t>
            </a:r>
          </a:p>
          <a:p>
            <a:pPr algn="l">
              <a:lnSpc>
                <a:spcPts val="4088"/>
              </a:lnSpc>
              <a:spcBef>
                <a:spcPct val="0"/>
              </a:spcBef>
            </a:pPr>
            <a:r>
              <a:rPr lang="en-US" sz="292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sg.goal_id,</a:t>
            </a:r>
          </a:p>
          <a:p>
            <a:pPr algn="l">
              <a:lnSpc>
                <a:spcPts val="4088"/>
              </a:lnSpc>
              <a:spcBef>
                <a:spcPct val="0"/>
              </a:spcBef>
            </a:pPr>
            <a:r>
              <a:rPr lang="en-US" sz="292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u.name AS user_name,</a:t>
            </a:r>
          </a:p>
          <a:p>
            <a:pPr algn="l">
              <a:lnSpc>
                <a:spcPts val="4088"/>
              </a:lnSpc>
              <a:spcBef>
                <a:spcPct val="0"/>
              </a:spcBef>
            </a:pPr>
            <a:r>
              <a:rPr lang="en-US" sz="292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sg.name AS goal_name,</a:t>
            </a:r>
          </a:p>
          <a:p>
            <a:pPr algn="l">
              <a:lnSpc>
                <a:spcPts val="4088"/>
              </a:lnSpc>
              <a:spcBef>
                <a:spcPct val="0"/>
              </a:spcBef>
            </a:pPr>
            <a:r>
              <a:rPr lang="en-US" sz="292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sg.target_amount,</a:t>
            </a:r>
          </a:p>
          <a:p>
            <a:pPr algn="l">
              <a:lnSpc>
                <a:spcPts val="4088"/>
              </a:lnSpc>
              <a:spcBef>
                <a:spcPct val="0"/>
              </a:spcBef>
            </a:pPr>
            <a:r>
              <a:rPr lang="en-US" sz="292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sg.current_amount,</a:t>
            </a:r>
          </a:p>
          <a:p>
            <a:pPr algn="l">
              <a:lnSpc>
                <a:spcPts val="4088"/>
              </a:lnSpc>
              <a:spcBef>
                <a:spcPct val="0"/>
              </a:spcBef>
            </a:pPr>
            <a:r>
              <a:rPr lang="en-US" sz="292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sg.status,</a:t>
            </a:r>
          </a:p>
          <a:p>
            <a:pPr algn="l">
              <a:lnSpc>
                <a:spcPts val="4088"/>
              </a:lnSpc>
              <a:spcBef>
                <a:spcPct val="0"/>
              </a:spcBef>
            </a:pPr>
            <a:r>
              <a:rPr lang="en-US" sz="292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CASE </a:t>
            </a:r>
          </a:p>
          <a:p>
            <a:pPr algn="l">
              <a:lnSpc>
                <a:spcPts val="4088"/>
              </a:lnSpc>
              <a:spcBef>
                <a:spcPct val="0"/>
              </a:spcBef>
            </a:pPr>
            <a:r>
              <a:rPr lang="en-US" sz="292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    WHEN DATEDIFF(sg.end_date, CURDATE()) &lt; 0 THEN 0</a:t>
            </a:r>
          </a:p>
          <a:p>
            <a:pPr algn="l">
              <a:lnSpc>
                <a:spcPts val="4088"/>
              </a:lnSpc>
              <a:spcBef>
                <a:spcPct val="0"/>
              </a:spcBef>
            </a:pPr>
            <a:r>
              <a:rPr lang="en-US" sz="292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    ELSE DATEDIFF(sg.end_date, CURDATE())</a:t>
            </a:r>
          </a:p>
          <a:p>
            <a:pPr algn="l">
              <a:lnSpc>
                <a:spcPts val="4088"/>
              </a:lnSpc>
              <a:spcBef>
                <a:spcPct val="0"/>
              </a:spcBef>
            </a:pPr>
            <a:r>
              <a:rPr lang="en-US" sz="292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END AS remaining_days</a:t>
            </a:r>
          </a:p>
          <a:p>
            <a:pPr algn="l">
              <a:lnSpc>
                <a:spcPts val="4088"/>
              </a:lnSpc>
              <a:spcBef>
                <a:spcPct val="0"/>
              </a:spcBef>
            </a:pPr>
            <a:r>
              <a:rPr lang="en-US" sz="292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FROM saving_goals sg</a:t>
            </a:r>
          </a:p>
          <a:p>
            <a:pPr algn="l">
              <a:lnSpc>
                <a:spcPts val="4088"/>
              </a:lnSpc>
              <a:spcBef>
                <a:spcPct val="0"/>
              </a:spcBef>
            </a:pPr>
            <a:r>
              <a:rPr lang="en-US" sz="292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JOIN users u ON sg.user_id = u.user_id;</a:t>
            </a:r>
          </a:p>
        </p:txBody>
      </p:sp>
    </p:spTree>
  </p:cSld>
  <p:clrMapOvr>
    <a:masterClrMapping/>
  </p:clrMapOvr>
</p:sld>
</file>

<file path=ppt/slides/slide7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489923" y="3315166"/>
            <a:ext cx="15308154" cy="4822068"/>
          </a:xfrm>
          <a:custGeom>
            <a:avLst/>
            <a:gdLst/>
            <a:ahLst/>
            <a:cxnLst/>
            <a:rect r="r" b="b" t="t" l="l"/>
            <a:pathLst>
              <a:path h="4822068" w="15308154">
                <a:moveTo>
                  <a:pt x="0" y="0"/>
                </a:moveTo>
                <a:lnTo>
                  <a:pt x="15308154" y="0"/>
                </a:lnTo>
                <a:lnTo>
                  <a:pt x="15308154" y="4822069"/>
                </a:lnTo>
                <a:lnTo>
                  <a:pt x="0" y="48220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VIEW查詢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825190" y="1503464"/>
            <a:ext cx="4637620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saving_goal_status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226021" y="1553307"/>
            <a:ext cx="3835958" cy="854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建立儲蓄目標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74818" y="2923248"/>
            <a:ext cx="14138365" cy="2879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5" indent="-431797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使用者可以根據某一目標</a:t>
            </a: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建立</a:t>
            </a:r>
            <a:r>
              <a:rPr lang="en-US" sz="3999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存錢目標</a:t>
            </a: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。</a:t>
            </a:r>
          </a:p>
          <a:p>
            <a:pPr algn="just" marL="863595" indent="-431797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系統會自動將已經開始的儲蓄目標</a:t>
            </a:r>
            <a:r>
              <a:rPr lang="en-US" sz="3999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進度顯示</a:t>
            </a: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在首頁。</a:t>
            </a:r>
          </a:p>
          <a:p>
            <a:pPr algn="just" marL="863595" indent="-431797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系統會</a:t>
            </a:r>
            <a:r>
              <a:rPr lang="en-US" sz="3999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給予鼓勵</a:t>
            </a: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並幫忙分析哪種類別花費最高與改善方法。</a:t>
            </a:r>
          </a:p>
          <a:p>
            <a:pPr algn="just">
              <a:lnSpc>
                <a:spcPts val="559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4875411" y="256443"/>
            <a:ext cx="9884640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系統需求-一般使用者</a:t>
            </a:r>
          </a:p>
        </p:txBody>
      </p:sp>
    </p:spTree>
  </p:cSld>
  <p:clrMapOvr>
    <a:masterClrMapping/>
  </p:clrMapOvr>
</p:sld>
</file>

<file path=ppt/slides/slide8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442173" y="2466514"/>
            <a:ext cx="13403653" cy="6349981"/>
          </a:xfrm>
          <a:custGeom>
            <a:avLst/>
            <a:gdLst/>
            <a:ahLst/>
            <a:cxnLst/>
            <a:rect r="r" b="b" t="t" l="l"/>
            <a:pathLst>
              <a:path h="6349981" w="13403653">
                <a:moveTo>
                  <a:pt x="0" y="0"/>
                </a:moveTo>
                <a:lnTo>
                  <a:pt x="13403654" y="0"/>
                </a:lnTo>
                <a:lnTo>
                  <a:pt x="13403654" y="6349981"/>
                </a:lnTo>
                <a:lnTo>
                  <a:pt x="0" y="63499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4" id="14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VIEW查詢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283956" y="1503464"/>
            <a:ext cx="5927102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saving_goal_status 應用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16472" y="8711720"/>
            <a:ext cx="15262072" cy="988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797"/>
              </a:lnSpc>
              <a:spcBef>
                <a:spcPct val="0"/>
              </a:spcBef>
            </a:pPr>
            <a:r>
              <a:rPr lang="en-US" sz="2712" strike="noStrike" u="none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SELECT user_nam</a:t>
            </a:r>
            <a:r>
              <a:rPr lang="en-US" sz="2712" strike="noStrike" u="none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e, goal_name, remaining_days, target_amount, current_amount, status FROM saving_goal_status WHERE user_name = '小宋';</a:t>
            </a:r>
          </a:p>
        </p:txBody>
      </p:sp>
    </p:spTree>
  </p:cSld>
  <p:clrMapOvr>
    <a:masterClrMapping/>
  </p:clrMapOvr>
</p:sld>
</file>

<file path=ppt/slides/slide8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VIEW查詢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581396" y="1503464"/>
            <a:ext cx="7128633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user_transaction_history SQL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935025" y="2336566"/>
            <a:ext cx="10416999" cy="7256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48"/>
              </a:lnSpc>
              <a:spcBef>
                <a:spcPct val="0"/>
              </a:spcBef>
            </a:pPr>
            <a:r>
              <a:rPr lang="en-US" sz="3391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CREATE VIEW user_transaction_history AS</a:t>
            </a:r>
          </a:p>
          <a:p>
            <a:pPr algn="l">
              <a:lnSpc>
                <a:spcPts val="4748"/>
              </a:lnSpc>
              <a:spcBef>
                <a:spcPct val="0"/>
              </a:spcBef>
            </a:pPr>
            <a:r>
              <a:rPr lang="en-US" sz="3391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SELECT </a:t>
            </a:r>
          </a:p>
          <a:p>
            <a:pPr algn="l">
              <a:lnSpc>
                <a:spcPts val="4748"/>
              </a:lnSpc>
              <a:spcBef>
                <a:spcPct val="0"/>
              </a:spcBef>
            </a:pPr>
            <a:r>
              <a:rPr lang="en-US" sz="3391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t.transaction_id,</a:t>
            </a:r>
          </a:p>
          <a:p>
            <a:pPr algn="l">
              <a:lnSpc>
                <a:spcPts val="4748"/>
              </a:lnSpc>
              <a:spcBef>
                <a:spcPct val="0"/>
              </a:spcBef>
            </a:pPr>
            <a:r>
              <a:rPr lang="en-US" sz="3391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u.name AS user_name,</a:t>
            </a:r>
          </a:p>
          <a:p>
            <a:pPr algn="l">
              <a:lnSpc>
                <a:spcPts val="4748"/>
              </a:lnSpc>
              <a:spcBef>
                <a:spcPct val="0"/>
              </a:spcBef>
            </a:pPr>
            <a:r>
              <a:rPr lang="en-US" sz="3391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t.type,</a:t>
            </a:r>
          </a:p>
          <a:p>
            <a:pPr algn="l">
              <a:lnSpc>
                <a:spcPts val="4748"/>
              </a:lnSpc>
              <a:spcBef>
                <a:spcPct val="0"/>
              </a:spcBef>
            </a:pPr>
            <a:r>
              <a:rPr lang="en-US" sz="3391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t.amount,</a:t>
            </a:r>
          </a:p>
          <a:p>
            <a:pPr algn="l">
              <a:lnSpc>
                <a:spcPts val="4748"/>
              </a:lnSpc>
              <a:spcBef>
                <a:spcPct val="0"/>
              </a:spcBef>
            </a:pPr>
            <a:r>
              <a:rPr lang="en-US" sz="3391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c.name AS category_name,</a:t>
            </a:r>
          </a:p>
          <a:p>
            <a:pPr algn="l">
              <a:lnSpc>
                <a:spcPts val="4748"/>
              </a:lnSpc>
              <a:spcBef>
                <a:spcPct val="0"/>
              </a:spcBef>
            </a:pPr>
            <a:r>
              <a:rPr lang="en-US" sz="3391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t.transaction_date,</a:t>
            </a:r>
          </a:p>
          <a:p>
            <a:pPr algn="l">
              <a:lnSpc>
                <a:spcPts val="4748"/>
              </a:lnSpc>
              <a:spcBef>
                <a:spcPct val="0"/>
              </a:spcBef>
            </a:pPr>
            <a:r>
              <a:rPr lang="en-US" sz="3391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t.description</a:t>
            </a:r>
          </a:p>
          <a:p>
            <a:pPr algn="l">
              <a:lnSpc>
                <a:spcPts val="4748"/>
              </a:lnSpc>
              <a:spcBef>
                <a:spcPct val="0"/>
              </a:spcBef>
            </a:pPr>
            <a:r>
              <a:rPr lang="en-US" sz="3391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FROM transactions t</a:t>
            </a:r>
          </a:p>
          <a:p>
            <a:pPr algn="l">
              <a:lnSpc>
                <a:spcPts val="4748"/>
              </a:lnSpc>
              <a:spcBef>
                <a:spcPct val="0"/>
              </a:spcBef>
            </a:pPr>
            <a:r>
              <a:rPr lang="en-US" sz="3391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JOIN users u ON t.user_id = u.user_id</a:t>
            </a:r>
          </a:p>
          <a:p>
            <a:pPr algn="l">
              <a:lnSpc>
                <a:spcPts val="4748"/>
              </a:lnSpc>
              <a:spcBef>
                <a:spcPct val="0"/>
              </a:spcBef>
            </a:pPr>
            <a:r>
              <a:rPr lang="en-US" sz="3391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JOIN categories c ON t.category_id = c.category_id;</a:t>
            </a:r>
          </a:p>
        </p:txBody>
      </p:sp>
    </p:spTree>
  </p:cSld>
  <p:clrMapOvr>
    <a:masterClrMapping/>
  </p:clrMapOvr>
</p:sld>
</file>

<file path=ppt/slides/slide8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822680" y="2251808"/>
            <a:ext cx="12642640" cy="7506567"/>
          </a:xfrm>
          <a:custGeom>
            <a:avLst/>
            <a:gdLst/>
            <a:ahLst/>
            <a:cxnLst/>
            <a:rect r="r" b="b" t="t" l="l"/>
            <a:pathLst>
              <a:path h="7506567" w="12642640">
                <a:moveTo>
                  <a:pt x="0" y="0"/>
                </a:moveTo>
                <a:lnTo>
                  <a:pt x="12642640" y="0"/>
                </a:lnTo>
                <a:lnTo>
                  <a:pt x="12642640" y="7506568"/>
                </a:lnTo>
                <a:lnTo>
                  <a:pt x="0" y="75065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VIEW查詢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151022" y="1486632"/>
            <a:ext cx="5985956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user_transaction_history</a:t>
            </a:r>
          </a:p>
        </p:txBody>
      </p:sp>
    </p:spTree>
  </p:cSld>
  <p:clrMapOvr>
    <a:masterClrMapping/>
  </p:clrMapOvr>
</p:sld>
</file>

<file path=ppt/slides/slide8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878544" y="2477372"/>
            <a:ext cx="12530912" cy="6234129"/>
          </a:xfrm>
          <a:custGeom>
            <a:avLst/>
            <a:gdLst/>
            <a:ahLst/>
            <a:cxnLst/>
            <a:rect r="r" b="b" t="t" l="l"/>
            <a:pathLst>
              <a:path h="6234129" w="12530912">
                <a:moveTo>
                  <a:pt x="0" y="0"/>
                </a:moveTo>
                <a:lnTo>
                  <a:pt x="12530912" y="0"/>
                </a:lnTo>
                <a:lnTo>
                  <a:pt x="12530912" y="6234129"/>
                </a:lnTo>
                <a:lnTo>
                  <a:pt x="0" y="62341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4" id="14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VIEW查詢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495706" y="1503464"/>
            <a:ext cx="7296587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user_transaction_history 應用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53437" y="8816276"/>
            <a:ext cx="16511748" cy="988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797"/>
              </a:lnSpc>
              <a:spcBef>
                <a:spcPct val="0"/>
              </a:spcBef>
            </a:pPr>
            <a:r>
              <a:rPr lang="en-US" sz="2712" strike="noStrike" u="none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SELECT </a:t>
            </a:r>
            <a:r>
              <a:rPr lang="en-US" sz="2712" strike="noStrike" u="none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t</a:t>
            </a:r>
            <a:r>
              <a:rPr lang="en-US" sz="2712" strike="noStrike" u="none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y</a:t>
            </a:r>
            <a:r>
              <a:rPr lang="en-US" sz="2712" strike="noStrike" u="none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pe, amount, category_name, transaction_date, description FROM user_transaction_history</a:t>
            </a:r>
          </a:p>
          <a:p>
            <a:pPr algn="just" marL="0" indent="0" lvl="0">
              <a:lnSpc>
                <a:spcPts val="3797"/>
              </a:lnSpc>
              <a:spcBef>
                <a:spcPct val="0"/>
              </a:spcBef>
            </a:pPr>
            <a:r>
              <a:rPr lang="en-US" sz="2712" strike="noStrike" u="none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WHERE user_name = '小宋';</a:t>
            </a:r>
          </a:p>
        </p:txBody>
      </p:sp>
    </p:spTree>
  </p:cSld>
  <p:clrMapOvr>
    <a:masterClrMapping/>
  </p:clrMapOvr>
</p:sld>
</file>

<file path=ppt/slides/slide8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VIEW查詢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581396" y="1503464"/>
            <a:ext cx="7128633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user_financial_summary SQL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58806" y="2291065"/>
            <a:ext cx="15400494" cy="6755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8"/>
              </a:lnSpc>
              <a:spcBef>
                <a:spcPct val="0"/>
              </a:spcBef>
            </a:pPr>
            <a:r>
              <a:rPr lang="en-US" sz="292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CREATE VIEW user_financial_summary AS</a:t>
            </a:r>
          </a:p>
          <a:p>
            <a:pPr algn="l">
              <a:lnSpc>
                <a:spcPts val="4088"/>
              </a:lnSpc>
              <a:spcBef>
                <a:spcPct val="0"/>
              </a:spcBef>
            </a:pPr>
            <a:r>
              <a:rPr lang="en-US" sz="292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SELECT </a:t>
            </a:r>
          </a:p>
          <a:p>
            <a:pPr algn="l">
              <a:lnSpc>
                <a:spcPts val="4088"/>
              </a:lnSpc>
              <a:spcBef>
                <a:spcPct val="0"/>
              </a:spcBef>
            </a:pPr>
            <a:r>
              <a:rPr lang="en-US" sz="292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u.user_id,</a:t>
            </a:r>
          </a:p>
          <a:p>
            <a:pPr algn="l">
              <a:lnSpc>
                <a:spcPts val="4088"/>
              </a:lnSpc>
              <a:spcBef>
                <a:spcPct val="0"/>
              </a:spcBef>
            </a:pPr>
            <a:r>
              <a:rPr lang="en-US" sz="292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u.name,</a:t>
            </a:r>
          </a:p>
          <a:p>
            <a:pPr algn="l">
              <a:lnSpc>
                <a:spcPts val="4088"/>
              </a:lnSpc>
              <a:spcBef>
                <a:spcPct val="0"/>
              </a:spcBef>
            </a:pPr>
            <a:r>
              <a:rPr lang="en-US" sz="292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u.user_account,</a:t>
            </a:r>
          </a:p>
          <a:p>
            <a:pPr algn="l">
              <a:lnSpc>
                <a:spcPts val="4088"/>
              </a:lnSpc>
              <a:spcBef>
                <a:spcPct val="0"/>
              </a:spcBef>
            </a:pPr>
            <a:r>
              <a:rPr lang="en-US" sz="292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u.total_assets,</a:t>
            </a:r>
          </a:p>
          <a:p>
            <a:pPr algn="l">
              <a:lnSpc>
                <a:spcPts val="4088"/>
              </a:lnSpc>
              <a:spcBef>
                <a:spcPct val="0"/>
              </a:spcBef>
            </a:pPr>
            <a:r>
              <a:rPr lang="en-US" sz="292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IFNULL(SUM(CASE WHEN t.type = 'Income' THEN t.amount ELSE 0 END), 0) AS total_income,</a:t>
            </a:r>
          </a:p>
          <a:p>
            <a:pPr algn="l">
              <a:lnSpc>
                <a:spcPts val="4088"/>
              </a:lnSpc>
              <a:spcBef>
                <a:spcPct val="0"/>
              </a:spcBef>
            </a:pPr>
            <a:r>
              <a:rPr lang="en-US" sz="292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IFNULL(SUM(CASE WHEN t.type = 'Expense' THEN t.amount ELSE 0 END), 0) AS total_expense</a:t>
            </a:r>
          </a:p>
          <a:p>
            <a:pPr algn="l">
              <a:lnSpc>
                <a:spcPts val="4088"/>
              </a:lnSpc>
              <a:spcBef>
                <a:spcPct val="0"/>
              </a:spcBef>
            </a:pPr>
            <a:r>
              <a:rPr lang="en-US" sz="292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FROM users u</a:t>
            </a:r>
          </a:p>
          <a:p>
            <a:pPr algn="l">
              <a:lnSpc>
                <a:spcPts val="4088"/>
              </a:lnSpc>
              <a:spcBef>
                <a:spcPct val="0"/>
              </a:spcBef>
            </a:pPr>
            <a:r>
              <a:rPr lang="en-US" sz="292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LEFT JOIN transactions t ON u.user_id = t.user_id</a:t>
            </a:r>
          </a:p>
          <a:p>
            <a:pPr algn="l">
              <a:lnSpc>
                <a:spcPts val="4088"/>
              </a:lnSpc>
              <a:spcBef>
                <a:spcPct val="0"/>
              </a:spcBef>
            </a:pPr>
            <a:r>
              <a:rPr lang="en-US" sz="292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GROUP BY u.user_id, u.name, u.user_account, u.total_assets;</a:t>
            </a:r>
          </a:p>
        </p:txBody>
      </p:sp>
    </p:spTree>
  </p:cSld>
  <p:clrMapOvr>
    <a:masterClrMapping/>
  </p:clrMapOvr>
</p:sld>
</file>

<file path=ppt/slides/slide8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642174" y="2431554"/>
            <a:ext cx="13007076" cy="7192543"/>
          </a:xfrm>
          <a:custGeom>
            <a:avLst/>
            <a:gdLst/>
            <a:ahLst/>
            <a:cxnLst/>
            <a:rect r="r" b="b" t="t" l="l"/>
            <a:pathLst>
              <a:path h="7192543" w="13007076">
                <a:moveTo>
                  <a:pt x="0" y="0"/>
                </a:moveTo>
                <a:lnTo>
                  <a:pt x="13007076" y="0"/>
                </a:lnTo>
                <a:lnTo>
                  <a:pt x="13007076" y="7192543"/>
                </a:lnTo>
                <a:lnTo>
                  <a:pt x="0" y="71925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VIEW查詢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151022" y="1486632"/>
            <a:ext cx="5985956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user_financial_summary</a:t>
            </a:r>
          </a:p>
        </p:txBody>
      </p:sp>
    </p:spTree>
  </p:cSld>
  <p:clrMapOvr>
    <a:masterClrMapping/>
  </p:clrMapOvr>
</p:sld>
</file>

<file path=ppt/slides/slide8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111330" y="3857525"/>
            <a:ext cx="14258650" cy="1693215"/>
          </a:xfrm>
          <a:custGeom>
            <a:avLst/>
            <a:gdLst/>
            <a:ahLst/>
            <a:cxnLst/>
            <a:rect r="r" b="b" t="t" l="l"/>
            <a:pathLst>
              <a:path h="1693215" w="14258650">
                <a:moveTo>
                  <a:pt x="0" y="0"/>
                </a:moveTo>
                <a:lnTo>
                  <a:pt x="14258650" y="0"/>
                </a:lnTo>
                <a:lnTo>
                  <a:pt x="14258650" y="1693215"/>
                </a:lnTo>
                <a:lnTo>
                  <a:pt x="0" y="16932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4" id="14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VIEW查詢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495706" y="1503464"/>
            <a:ext cx="7296587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user_financial_summary 應用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4350" y="7303742"/>
            <a:ext cx="17259300" cy="51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797"/>
              </a:lnSpc>
              <a:spcBef>
                <a:spcPct val="0"/>
              </a:spcBef>
            </a:pPr>
            <a:r>
              <a:rPr lang="en-US" sz="2712" strike="noStrike" u="none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SELECT total_assets, total_income, total_expense FROM user_ financial _summary WHERE user_id = 1;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56656" y="7978169"/>
            <a:ext cx="12974687" cy="590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217"/>
              </a:lnSpc>
              <a:spcBef>
                <a:spcPct val="0"/>
              </a:spcBef>
            </a:pPr>
            <a:r>
              <a:rPr lang="en-US" sz="3012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user_id  = 1 的部分在應用層會更改層當前使用者的user_id來當作限制條件</a:t>
            </a:r>
          </a:p>
        </p:txBody>
      </p:sp>
    </p:spTree>
  </p:cSld>
  <p:clrMapOvr>
    <a:masterClrMapping/>
  </p:clrMapOvr>
</p:sld>
</file>

<file path=ppt/slides/slide8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VIEW查詢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581396" y="1503464"/>
            <a:ext cx="7128633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user_category_summary SQL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58806" y="2291065"/>
            <a:ext cx="16429194" cy="727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8"/>
              </a:lnSpc>
              <a:spcBef>
                <a:spcPct val="0"/>
              </a:spcBef>
            </a:pPr>
            <a:r>
              <a:rPr lang="en-US" sz="292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CREATE VIEW user_category_summary AS</a:t>
            </a:r>
          </a:p>
          <a:p>
            <a:pPr algn="l">
              <a:lnSpc>
                <a:spcPts val="4088"/>
              </a:lnSpc>
              <a:spcBef>
                <a:spcPct val="0"/>
              </a:spcBef>
            </a:pPr>
            <a:r>
              <a:rPr lang="en-US" sz="292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SELECT</a:t>
            </a:r>
          </a:p>
          <a:p>
            <a:pPr algn="l">
              <a:lnSpc>
                <a:spcPts val="4088"/>
              </a:lnSpc>
              <a:spcBef>
                <a:spcPct val="0"/>
              </a:spcBef>
            </a:pPr>
            <a:r>
              <a:rPr lang="en-US" sz="292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u.user_id,</a:t>
            </a:r>
          </a:p>
          <a:p>
            <a:pPr algn="l">
              <a:lnSpc>
                <a:spcPts val="4088"/>
              </a:lnSpc>
              <a:spcBef>
                <a:spcPct val="0"/>
              </a:spcBef>
            </a:pPr>
            <a:r>
              <a:rPr lang="en-US" sz="292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u.name AS user_name,</a:t>
            </a:r>
          </a:p>
          <a:p>
            <a:pPr algn="l">
              <a:lnSpc>
                <a:spcPts val="4088"/>
              </a:lnSpc>
              <a:spcBef>
                <a:spcPct val="0"/>
              </a:spcBef>
            </a:pPr>
            <a:r>
              <a:rPr lang="en-US" sz="292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c.category_id,</a:t>
            </a:r>
          </a:p>
          <a:p>
            <a:pPr algn="l">
              <a:lnSpc>
                <a:spcPts val="4088"/>
              </a:lnSpc>
              <a:spcBef>
                <a:spcPct val="0"/>
              </a:spcBef>
            </a:pPr>
            <a:r>
              <a:rPr lang="en-US" sz="292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c.name AS category_name,</a:t>
            </a:r>
          </a:p>
          <a:p>
            <a:pPr algn="l">
              <a:lnSpc>
                <a:spcPts val="4088"/>
              </a:lnSpc>
              <a:spcBef>
                <a:spcPct val="0"/>
              </a:spcBef>
            </a:pPr>
            <a:r>
              <a:rPr lang="en-US" sz="292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IFNULL(SUM(CASE WHEN t.type = 'Income' THEN t.amount ELSE 0 END), 0) AS total_income,</a:t>
            </a:r>
          </a:p>
          <a:p>
            <a:pPr algn="l">
              <a:lnSpc>
                <a:spcPts val="4088"/>
              </a:lnSpc>
              <a:spcBef>
                <a:spcPct val="0"/>
              </a:spcBef>
            </a:pPr>
            <a:r>
              <a:rPr lang="en-US" sz="292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  IFNULL(SUM(CASE WHEN t.type = 'Expense' THEN t.amount ELSE 0 END), 0) AS total_expense</a:t>
            </a:r>
          </a:p>
          <a:p>
            <a:pPr algn="l">
              <a:lnSpc>
                <a:spcPts val="4088"/>
              </a:lnSpc>
              <a:spcBef>
                <a:spcPct val="0"/>
              </a:spcBef>
            </a:pPr>
            <a:r>
              <a:rPr lang="en-US" sz="292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FROM users u</a:t>
            </a:r>
          </a:p>
          <a:p>
            <a:pPr algn="l">
              <a:lnSpc>
                <a:spcPts val="4088"/>
              </a:lnSpc>
              <a:spcBef>
                <a:spcPct val="0"/>
              </a:spcBef>
            </a:pPr>
            <a:r>
              <a:rPr lang="en-US" sz="292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JOIN categories c ON u.user_id = c.user_id</a:t>
            </a:r>
          </a:p>
          <a:p>
            <a:pPr algn="l">
              <a:lnSpc>
                <a:spcPts val="4088"/>
              </a:lnSpc>
              <a:spcBef>
                <a:spcPct val="0"/>
              </a:spcBef>
            </a:pPr>
            <a:r>
              <a:rPr lang="en-US" sz="292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LEFT JOIN transactions t ON t.user_id = u.user_id AND t.category_id = c.category_id</a:t>
            </a:r>
          </a:p>
          <a:p>
            <a:pPr algn="l">
              <a:lnSpc>
                <a:spcPts val="4088"/>
              </a:lnSpc>
              <a:spcBef>
                <a:spcPct val="0"/>
              </a:spcBef>
            </a:pPr>
            <a:r>
              <a:rPr lang="en-US" sz="292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GROUP BY u.user_id, u.name, c.category_id, c.name;</a:t>
            </a:r>
          </a:p>
        </p:txBody>
      </p:sp>
    </p:spTree>
  </p:cSld>
  <p:clrMapOvr>
    <a:masterClrMapping/>
  </p:clrMapOvr>
</p:sld>
</file>

<file path=ppt/slides/slide8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5372360" y="2581489"/>
            <a:ext cx="7543281" cy="6892673"/>
          </a:xfrm>
          <a:custGeom>
            <a:avLst/>
            <a:gdLst/>
            <a:ahLst/>
            <a:cxnLst/>
            <a:rect r="r" b="b" t="t" l="l"/>
            <a:pathLst>
              <a:path h="6892673" w="7543281">
                <a:moveTo>
                  <a:pt x="0" y="0"/>
                </a:moveTo>
                <a:lnTo>
                  <a:pt x="7543280" y="0"/>
                </a:lnTo>
                <a:lnTo>
                  <a:pt x="7543280" y="6892673"/>
                </a:lnTo>
                <a:lnTo>
                  <a:pt x="0" y="68926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VIEW查詢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238605" y="1486632"/>
            <a:ext cx="5810790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user_category_summary</a:t>
            </a:r>
          </a:p>
        </p:txBody>
      </p:sp>
    </p:spTree>
  </p:cSld>
  <p:clrMapOvr>
    <a:masterClrMapping/>
  </p:clrMapOvr>
</p:sld>
</file>

<file path=ppt/slides/slide8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965543" y="2773339"/>
            <a:ext cx="10356915" cy="5538457"/>
          </a:xfrm>
          <a:custGeom>
            <a:avLst/>
            <a:gdLst/>
            <a:ahLst/>
            <a:cxnLst/>
            <a:rect r="r" b="b" t="t" l="l"/>
            <a:pathLst>
              <a:path h="5538457" w="10356915">
                <a:moveTo>
                  <a:pt x="0" y="0"/>
                </a:moveTo>
                <a:lnTo>
                  <a:pt x="10356914" y="0"/>
                </a:lnTo>
                <a:lnTo>
                  <a:pt x="10356914" y="5538457"/>
                </a:lnTo>
                <a:lnTo>
                  <a:pt x="0" y="55384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5586" t="-71151" r="-2969" b="-12148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14" id="14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VIEW查詢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495706" y="1503464"/>
            <a:ext cx="7296587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user_category_summary 應用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83003" y="8511240"/>
            <a:ext cx="15716654" cy="988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797"/>
              </a:lnSpc>
              <a:spcBef>
                <a:spcPct val="0"/>
              </a:spcBef>
            </a:pPr>
            <a:r>
              <a:rPr lang="en-US" sz="2712" strike="noStrike" u="none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SELECT user_nam</a:t>
            </a:r>
            <a:r>
              <a:rPr lang="en-US" sz="2712" strike="noStrike" u="none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e, category_name, total_income, total_expense FROM user_category_summary</a:t>
            </a:r>
          </a:p>
          <a:p>
            <a:pPr algn="just" marL="0" indent="0" lvl="0">
              <a:lnSpc>
                <a:spcPts val="3797"/>
              </a:lnSpc>
              <a:spcBef>
                <a:spcPct val="0"/>
              </a:spcBef>
            </a:pPr>
            <a:r>
              <a:rPr lang="en-US" sz="2712" strike="noStrike" u="none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WHERE user_id = 1;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226021" y="1553307"/>
            <a:ext cx="3835958" cy="854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交易紀錄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33040" y="2923248"/>
            <a:ext cx="16021919" cy="4994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5" indent="-431797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使用者可以自訂</a:t>
            </a:r>
            <a:r>
              <a:rPr lang="en-US" sz="3999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每一筆交易的分類</a:t>
            </a: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，例如飲食、交通、薪資、樂透。</a:t>
            </a:r>
          </a:p>
          <a:p>
            <a:pPr algn="just" marL="863595" indent="-431797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提供使用者選擇</a:t>
            </a:r>
            <a:r>
              <a:rPr lang="en-US" sz="3999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收入</a:t>
            </a: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與</a:t>
            </a:r>
            <a:r>
              <a:rPr lang="en-US" sz="3999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支出</a:t>
            </a: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選項，交易建立完成系統將會</a:t>
            </a:r>
            <a:r>
              <a:rPr lang="en-US" sz="3999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根據金額自動更改總資產</a:t>
            </a: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。</a:t>
            </a:r>
          </a:p>
          <a:p>
            <a:pPr algn="just" marL="863595" indent="-431797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系統會顯示</a:t>
            </a:r>
            <a:r>
              <a:rPr lang="en-US" sz="3999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最近10筆交易</a:t>
            </a: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是哪些分類、花了多少金額。</a:t>
            </a:r>
          </a:p>
          <a:p>
            <a:pPr algn="just" marL="863595" indent="-431797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系統會在首頁自動生成</a:t>
            </a:r>
            <a:r>
              <a:rPr lang="en-US" sz="3999">
                <a:solidFill>
                  <a:srgbClr val="FF313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每一項分類的花費的圖表</a:t>
            </a: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，提醒使用者哪一天是最高花費與哪一種分類花費最多。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875411" y="256443"/>
            <a:ext cx="9884640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系統需求-一般使用者</a:t>
            </a:r>
          </a:p>
        </p:txBody>
      </p:sp>
    </p:spTree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VIEW查詢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285085" y="1381887"/>
            <a:ext cx="7717830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monthly_budget_summary SQL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746933" y="2032763"/>
            <a:ext cx="13657467" cy="727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8"/>
              </a:lnSpc>
              <a:spcBef>
                <a:spcPct val="0"/>
              </a:spcBef>
            </a:pPr>
            <a:r>
              <a:rPr lang="en-US" sz="292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CREATE VIEW monthly_budget_summary AS</a:t>
            </a:r>
          </a:p>
          <a:p>
            <a:pPr algn="l">
              <a:lnSpc>
                <a:spcPts val="4088"/>
              </a:lnSpc>
              <a:spcBef>
                <a:spcPct val="0"/>
              </a:spcBef>
            </a:pPr>
            <a:r>
              <a:rPr lang="en-US" sz="292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SELECT </a:t>
            </a:r>
          </a:p>
          <a:p>
            <a:pPr algn="l">
              <a:lnSpc>
                <a:spcPts val="4088"/>
              </a:lnSpc>
              <a:spcBef>
                <a:spcPct val="0"/>
              </a:spcBef>
            </a:pPr>
            <a:r>
              <a:rPr lang="en-US" sz="292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u.user_id,</a:t>
            </a:r>
          </a:p>
          <a:p>
            <a:pPr algn="l">
              <a:lnSpc>
                <a:spcPts val="4088"/>
              </a:lnSpc>
              <a:spcBef>
                <a:spcPct val="0"/>
              </a:spcBef>
            </a:pPr>
            <a:r>
              <a:rPr lang="en-US" sz="292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u.name AS user_name,</a:t>
            </a:r>
          </a:p>
          <a:p>
            <a:pPr algn="l">
              <a:lnSpc>
                <a:spcPts val="4088"/>
              </a:lnSpc>
              <a:spcBef>
                <a:spcPct val="0"/>
              </a:spcBef>
            </a:pPr>
            <a:r>
              <a:rPr lang="en-US" sz="292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c.category_id,</a:t>
            </a:r>
          </a:p>
          <a:p>
            <a:pPr algn="l">
              <a:lnSpc>
                <a:spcPts val="4088"/>
              </a:lnSpc>
              <a:spcBef>
                <a:spcPct val="0"/>
              </a:spcBef>
            </a:pPr>
            <a:r>
              <a:rPr lang="en-US" sz="292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c.name AS category_name,</a:t>
            </a:r>
          </a:p>
          <a:p>
            <a:pPr algn="l">
              <a:lnSpc>
                <a:spcPts val="4088"/>
              </a:lnSpc>
              <a:spcBef>
                <a:spcPct val="0"/>
              </a:spcBef>
            </a:pPr>
            <a:r>
              <a:rPr lang="en-US" sz="292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b.year,</a:t>
            </a:r>
          </a:p>
          <a:p>
            <a:pPr algn="l">
              <a:lnSpc>
                <a:spcPts val="4088"/>
              </a:lnSpc>
              <a:spcBef>
                <a:spcPct val="0"/>
              </a:spcBef>
            </a:pPr>
            <a:r>
              <a:rPr lang="en-US" sz="292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b.month,</a:t>
            </a:r>
          </a:p>
          <a:p>
            <a:pPr algn="l">
              <a:lnSpc>
                <a:spcPts val="4088"/>
              </a:lnSpc>
              <a:spcBef>
                <a:spcPct val="0"/>
              </a:spcBef>
            </a:pPr>
            <a:r>
              <a:rPr lang="en-US" sz="292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b.budget_limit,</a:t>
            </a:r>
          </a:p>
          <a:p>
            <a:pPr algn="l">
              <a:lnSpc>
                <a:spcPts val="4088"/>
              </a:lnSpc>
              <a:spcBef>
                <a:spcPct val="0"/>
              </a:spcBef>
            </a:pPr>
            <a:r>
              <a:rPr lang="en-US" sz="292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b.spent_amount,</a:t>
            </a:r>
          </a:p>
          <a:p>
            <a:pPr algn="l">
              <a:lnSpc>
                <a:spcPts val="4088"/>
              </a:lnSpc>
              <a:spcBef>
                <a:spcPct val="0"/>
              </a:spcBef>
            </a:pPr>
            <a:r>
              <a:rPr lang="en-US" sz="292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(b.budget_limit - b.spent_amount) AS remaining_budget</a:t>
            </a:r>
          </a:p>
          <a:p>
            <a:pPr algn="l">
              <a:lnSpc>
                <a:spcPts val="4088"/>
              </a:lnSpc>
              <a:spcBef>
                <a:spcPct val="0"/>
              </a:spcBef>
            </a:pPr>
            <a:r>
              <a:rPr lang="en-US" sz="292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FROM users u</a:t>
            </a:r>
          </a:p>
          <a:p>
            <a:pPr algn="l">
              <a:lnSpc>
                <a:spcPts val="4088"/>
              </a:lnSpc>
              <a:spcBef>
                <a:spcPct val="0"/>
              </a:spcBef>
            </a:pPr>
            <a:r>
              <a:rPr lang="en-US" sz="292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JOIN categories c ON u.user_id = c.user_id</a:t>
            </a:r>
          </a:p>
          <a:p>
            <a:pPr algn="l">
              <a:lnSpc>
                <a:spcPts val="4088"/>
              </a:lnSpc>
              <a:spcBef>
                <a:spcPct val="0"/>
              </a:spcBef>
            </a:pPr>
            <a:r>
              <a:rPr lang="en-US" sz="292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JOIN budgets b ON b.user_id = u.user_id AND b.category_id = c.category_id;</a:t>
            </a:r>
          </a:p>
        </p:txBody>
      </p:sp>
    </p:spTree>
  </p:cSld>
  <p:clrMapOvr>
    <a:masterClrMapping/>
  </p:clrMapOvr>
</p:sld>
</file>

<file path=ppt/slides/slide9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VIEW查詢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891508" y="1486632"/>
            <a:ext cx="6504983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monthly_budget_summary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2038669" y="3085173"/>
            <a:ext cx="14214086" cy="5365818"/>
          </a:xfrm>
          <a:custGeom>
            <a:avLst/>
            <a:gdLst/>
            <a:ahLst/>
            <a:cxnLst/>
            <a:rect r="r" b="b" t="t" l="l"/>
            <a:pathLst>
              <a:path h="5365818" w="14214086">
                <a:moveTo>
                  <a:pt x="0" y="0"/>
                </a:moveTo>
                <a:lnTo>
                  <a:pt x="14214086" y="0"/>
                </a:lnTo>
                <a:lnTo>
                  <a:pt x="14214086" y="5365817"/>
                </a:lnTo>
                <a:lnTo>
                  <a:pt x="0" y="53658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6351684" y="2351184"/>
            <a:ext cx="5584632" cy="5584632"/>
          </a:xfrm>
          <a:custGeom>
            <a:avLst/>
            <a:gdLst/>
            <a:ahLst/>
            <a:cxnLst/>
            <a:rect r="r" b="b" t="t" l="l"/>
            <a:pathLst>
              <a:path h="5584632" w="5584632">
                <a:moveTo>
                  <a:pt x="0" y="0"/>
                </a:moveTo>
                <a:lnTo>
                  <a:pt x="5584632" y="0"/>
                </a:lnTo>
                <a:lnTo>
                  <a:pt x="5584632" y="5584632"/>
                </a:lnTo>
                <a:lnTo>
                  <a:pt x="0" y="55846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VIEW查詢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387464" y="1503464"/>
            <a:ext cx="5513072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budget_summary 應用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47476" y="8203622"/>
            <a:ext cx="15143382" cy="1464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797"/>
              </a:lnSpc>
              <a:spcBef>
                <a:spcPct val="0"/>
              </a:spcBef>
            </a:pPr>
            <a:r>
              <a:rPr lang="en-US" sz="2712" strike="noStrike" u="none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SELECT category_name, year, month, budget_limit, spent_amount, remaining_budget </a:t>
            </a:r>
          </a:p>
          <a:p>
            <a:pPr algn="just" marL="0" indent="0" lvl="0">
              <a:lnSpc>
                <a:spcPts val="3797"/>
              </a:lnSpc>
              <a:spcBef>
                <a:spcPct val="0"/>
              </a:spcBef>
            </a:pPr>
            <a:r>
              <a:rPr lang="en-US" sz="2712" strike="noStrike" u="none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FROM monthly_budget_summary WHERE user_id = 1 AND year = YEAR(CURDATE()) AND month = MONTH(CURDATE());</a:t>
            </a:r>
          </a:p>
        </p:txBody>
      </p:sp>
    </p:spTree>
  </p:cSld>
  <p:clrMapOvr>
    <a:masterClrMapping/>
  </p:clrMapOvr>
</p:sld>
</file>

<file path=ppt/slides/slide9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55248" y="3061970"/>
            <a:ext cx="15977504" cy="5020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Manager:</a:t>
            </a:r>
            <a:r>
              <a:rPr lang="en-US" sz="25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</a:t>
            </a:r>
            <a:r>
              <a:rPr lang="en-US" sz="25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mysql -h database-g04.cj48gosu0lpo.ap-northeast-1.rds.amazonaws.com -u manager -p</a:t>
            </a:r>
          </a:p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密碼: 5678  </a:t>
            </a:r>
          </a:p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權限: 修改 新增 刪除 查詢 修改資料庫結構 </a:t>
            </a:r>
          </a:p>
          <a:p>
            <a:pPr algn="just">
              <a:lnSpc>
                <a:spcPts val="3639"/>
              </a:lnSpc>
              <a:spcBef>
                <a:spcPct val="0"/>
              </a:spcBef>
            </a:pPr>
          </a:p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Customer:</a:t>
            </a:r>
            <a:r>
              <a:rPr lang="en-US" sz="25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mysql -h database-g04.cj48gosu0lpo.ap-northeast-1.rds.amazonaws.com -u  customer -p </a:t>
            </a:r>
          </a:p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密碼:  1234 </a:t>
            </a:r>
          </a:p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權限:   修改 新增 刪除 查詢 </a:t>
            </a:r>
          </a:p>
          <a:p>
            <a:pPr algn="just">
              <a:lnSpc>
                <a:spcPts val="3639"/>
              </a:lnSpc>
              <a:spcBef>
                <a:spcPct val="0"/>
              </a:spcBef>
            </a:pPr>
          </a:p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Backup: </a:t>
            </a:r>
            <a:r>
              <a:rPr lang="en-US" sz="25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mysql -h database-g04.cj48gosu0lpo.ap-northeast-1.rds.amazonaws.com -u  backup -p </a:t>
            </a:r>
          </a:p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密碼: 4321 </a:t>
            </a:r>
          </a:p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權限: 查詢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875411" y="256443"/>
            <a:ext cx="8537178" cy="139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資料庫實作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DAGooXezDFk</dc:identifier>
  <dcterms:modified xsi:type="dcterms:W3CDTF">2011-08-01T06:04:30Z</dcterms:modified>
  <cp:revision>1</cp:revision>
  <dc:title>資料庫期末報告</dc:title>
</cp:coreProperties>
</file>